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62" r:id="rId3"/>
    <p:sldId id="954" r:id="rId4"/>
    <p:sldId id="783" r:id="rId5"/>
    <p:sldId id="786" r:id="rId6"/>
    <p:sldId id="787" r:id="rId7"/>
    <p:sldId id="788" r:id="rId8"/>
    <p:sldId id="789" r:id="rId9"/>
    <p:sldId id="790" r:id="rId10"/>
    <p:sldId id="791" r:id="rId11"/>
    <p:sldId id="792" r:id="rId12"/>
    <p:sldId id="793" r:id="rId13"/>
    <p:sldId id="1463" r:id="rId14"/>
    <p:sldId id="1464" r:id="rId15"/>
    <p:sldId id="1459" r:id="rId16"/>
    <p:sldId id="1460" r:id="rId17"/>
    <p:sldId id="1461" r:id="rId18"/>
    <p:sldId id="1462" r:id="rId19"/>
    <p:sldId id="794" r:id="rId20"/>
    <p:sldId id="784" r:id="rId21"/>
    <p:sldId id="799" r:id="rId22"/>
    <p:sldId id="800" r:id="rId23"/>
    <p:sldId id="801" r:id="rId24"/>
    <p:sldId id="802" r:id="rId25"/>
    <p:sldId id="811" r:id="rId26"/>
    <p:sldId id="806" r:id="rId27"/>
    <p:sldId id="807" r:id="rId28"/>
    <p:sldId id="865" r:id="rId29"/>
    <p:sldId id="812" r:id="rId30"/>
    <p:sldId id="808" r:id="rId31"/>
    <p:sldId id="809" r:id="rId32"/>
    <p:sldId id="810" r:id="rId33"/>
    <p:sldId id="803" r:id="rId34"/>
    <p:sldId id="804" r:id="rId35"/>
    <p:sldId id="817" r:id="rId36"/>
    <p:sldId id="818" r:id="rId37"/>
    <p:sldId id="819" r:id="rId38"/>
    <p:sldId id="820" r:id="rId39"/>
    <p:sldId id="821" r:id="rId40"/>
    <p:sldId id="822" r:id="rId41"/>
    <p:sldId id="823" r:id="rId42"/>
    <p:sldId id="824" r:id="rId43"/>
    <p:sldId id="825" r:id="rId44"/>
    <p:sldId id="826" r:id="rId45"/>
    <p:sldId id="893" r:id="rId46"/>
    <p:sldId id="894" r:id="rId47"/>
    <p:sldId id="895" r:id="rId48"/>
    <p:sldId id="881" r:id="rId49"/>
    <p:sldId id="827" r:id="rId50"/>
    <p:sldId id="877" r:id="rId51"/>
    <p:sldId id="878" r:id="rId52"/>
    <p:sldId id="879" r:id="rId53"/>
    <p:sldId id="880" r:id="rId54"/>
    <p:sldId id="1041" r:id="rId55"/>
    <p:sldId id="828" r:id="rId56"/>
    <p:sldId id="1040" r:id="rId57"/>
    <p:sldId id="523" r:id="rId58"/>
    <p:sldId id="463" r:id="rId59"/>
    <p:sldId id="525" r:id="rId60"/>
    <p:sldId id="464" r:id="rId61"/>
    <p:sldId id="524" r:id="rId62"/>
    <p:sldId id="466" r:id="rId63"/>
    <p:sldId id="526" r:id="rId64"/>
    <p:sldId id="527" r:id="rId65"/>
    <p:sldId id="528" r:id="rId66"/>
    <p:sldId id="529" r:id="rId67"/>
    <p:sldId id="876" r:id="rId68"/>
    <p:sldId id="467" r:id="rId69"/>
    <p:sldId id="537" r:id="rId70"/>
    <p:sldId id="532" r:id="rId71"/>
    <p:sldId id="534" r:id="rId72"/>
    <p:sldId id="535" r:id="rId73"/>
    <p:sldId id="536" r:id="rId74"/>
    <p:sldId id="538" r:id="rId75"/>
    <p:sldId id="539" r:id="rId76"/>
    <p:sldId id="2172" r:id="rId77"/>
    <p:sldId id="540" r:id="rId78"/>
    <p:sldId id="541" r:id="rId79"/>
    <p:sldId id="483" r:id="rId80"/>
    <p:sldId id="484" r:id="rId81"/>
    <p:sldId id="589" r:id="rId82"/>
    <p:sldId id="548" r:id="rId83"/>
    <p:sldId id="547" r:id="rId84"/>
    <p:sldId id="551" r:id="rId85"/>
    <p:sldId id="550" r:id="rId86"/>
    <p:sldId id="549" r:id="rId87"/>
    <p:sldId id="552" r:id="rId88"/>
    <p:sldId id="553" r:id="rId89"/>
    <p:sldId id="554" r:id="rId90"/>
    <p:sldId id="555" r:id="rId91"/>
    <p:sldId id="556" r:id="rId92"/>
    <p:sldId id="557" r:id="rId93"/>
    <p:sldId id="558" r:id="rId94"/>
    <p:sldId id="559" r:id="rId95"/>
    <p:sldId id="662" r:id="rId96"/>
    <p:sldId id="560" r:id="rId97"/>
    <p:sldId id="561" r:id="rId98"/>
    <p:sldId id="562" r:id="rId99"/>
    <p:sldId id="566" r:id="rId100"/>
    <p:sldId id="567" r:id="rId101"/>
    <p:sldId id="873" r:id="rId102"/>
    <p:sldId id="568" r:id="rId103"/>
    <p:sldId id="570" r:id="rId104"/>
    <p:sldId id="571" r:id="rId105"/>
    <p:sldId id="572" r:id="rId106"/>
    <p:sldId id="573" r:id="rId107"/>
    <p:sldId id="574" r:id="rId108"/>
    <p:sldId id="575" r:id="rId109"/>
    <p:sldId id="576" r:id="rId110"/>
    <p:sldId id="577" r:id="rId111"/>
    <p:sldId id="586" r:id="rId112"/>
    <p:sldId id="587" r:id="rId113"/>
    <p:sldId id="588" r:id="rId114"/>
    <p:sldId id="565" r:id="rId115"/>
    <p:sldId id="578" r:id="rId116"/>
    <p:sldId id="579" r:id="rId117"/>
    <p:sldId id="581" r:id="rId118"/>
    <p:sldId id="663" r:id="rId119"/>
    <p:sldId id="889" r:id="rId120"/>
    <p:sldId id="890" r:id="rId121"/>
    <p:sldId id="891" r:id="rId122"/>
    <p:sldId id="892" r:id="rId123"/>
    <p:sldId id="592" r:id="rId124"/>
    <p:sldId id="593" r:id="rId125"/>
    <p:sldId id="594" r:id="rId126"/>
    <p:sldId id="595" r:id="rId127"/>
    <p:sldId id="596" r:id="rId128"/>
    <p:sldId id="597" r:id="rId129"/>
    <p:sldId id="598" r:id="rId130"/>
    <p:sldId id="599" r:id="rId131"/>
    <p:sldId id="896" r:id="rId132"/>
    <p:sldId id="897" r:id="rId133"/>
    <p:sldId id="898" r:id="rId134"/>
    <p:sldId id="609" r:id="rId135"/>
    <p:sldId id="665" r:id="rId136"/>
    <p:sldId id="618" r:id="rId137"/>
    <p:sldId id="619" r:id="rId138"/>
    <p:sldId id="620" r:id="rId139"/>
    <p:sldId id="621" r:id="rId140"/>
    <p:sldId id="622" r:id="rId141"/>
    <p:sldId id="623" r:id="rId142"/>
    <p:sldId id="624" r:id="rId143"/>
    <p:sldId id="625" r:id="rId144"/>
    <p:sldId id="626" r:id="rId145"/>
    <p:sldId id="627" r:id="rId146"/>
    <p:sldId id="628" r:id="rId147"/>
    <p:sldId id="629" r:id="rId148"/>
    <p:sldId id="630" r:id="rId149"/>
    <p:sldId id="631" r:id="rId150"/>
    <p:sldId id="632" r:id="rId151"/>
    <p:sldId id="633" r:id="rId152"/>
    <p:sldId id="2567" r:id="rId153"/>
    <p:sldId id="2571" r:id="rId154"/>
    <p:sldId id="2568" r:id="rId155"/>
    <p:sldId id="2569" r:id="rId156"/>
    <p:sldId id="2570" r:id="rId157"/>
    <p:sldId id="2572" r:id="rId158"/>
    <p:sldId id="908" r:id="rId159"/>
    <p:sldId id="907" r:id="rId160"/>
    <p:sldId id="2408" r:id="rId161"/>
    <p:sldId id="2884" r:id="rId162"/>
    <p:sldId id="1905" r:id="rId163"/>
    <p:sldId id="1907" r:id="rId164"/>
    <p:sldId id="1908" r:id="rId165"/>
    <p:sldId id="2733" r:id="rId166"/>
    <p:sldId id="2734" r:id="rId167"/>
    <p:sldId id="2735" r:id="rId168"/>
    <p:sldId id="2736" r:id="rId169"/>
    <p:sldId id="1753" r:id="rId170"/>
    <p:sldId id="1754" r:id="rId171"/>
    <p:sldId id="1755" r:id="rId172"/>
    <p:sldId id="1756" r:id="rId173"/>
    <p:sldId id="947" r:id="rId174"/>
    <p:sldId id="946" r:id="rId175"/>
    <p:sldId id="948" r:id="rId176"/>
    <p:sldId id="1038" r:id="rId177"/>
    <p:sldId id="835" r:id="rId178"/>
    <p:sldId id="836" r:id="rId179"/>
    <p:sldId id="837" r:id="rId180"/>
    <p:sldId id="838" r:id="rId181"/>
    <p:sldId id="839" r:id="rId182"/>
    <p:sldId id="840" r:id="rId183"/>
    <p:sldId id="841" r:id="rId184"/>
    <p:sldId id="842" r:id="rId185"/>
    <p:sldId id="843" r:id="rId186"/>
    <p:sldId id="844" r:id="rId187"/>
    <p:sldId id="845" r:id="rId188"/>
    <p:sldId id="846" r:id="rId189"/>
    <p:sldId id="847" r:id="rId190"/>
    <p:sldId id="848" r:id="rId191"/>
    <p:sldId id="849" r:id="rId192"/>
    <p:sldId id="850" r:id="rId193"/>
    <p:sldId id="851" r:id="rId194"/>
    <p:sldId id="852" r:id="rId195"/>
    <p:sldId id="853" r:id="rId196"/>
    <p:sldId id="854" r:id="rId197"/>
    <p:sldId id="929" r:id="rId198"/>
    <p:sldId id="911" r:id="rId199"/>
    <p:sldId id="912" r:id="rId200"/>
    <p:sldId id="921" r:id="rId201"/>
    <p:sldId id="913" r:id="rId202"/>
    <p:sldId id="919" r:id="rId203"/>
    <p:sldId id="920" r:id="rId204"/>
    <p:sldId id="922" r:id="rId205"/>
    <p:sldId id="923" r:id="rId206"/>
    <p:sldId id="918" r:id="rId207"/>
    <p:sldId id="924" r:id="rId208"/>
    <p:sldId id="925" r:id="rId209"/>
    <p:sldId id="926" r:id="rId210"/>
    <p:sldId id="927" r:id="rId211"/>
    <p:sldId id="928" r:id="rId212"/>
    <p:sldId id="2068" r:id="rId213"/>
    <p:sldId id="2069" r:id="rId214"/>
    <p:sldId id="2070" r:id="rId215"/>
    <p:sldId id="2071" r:id="rId216"/>
    <p:sldId id="2072" r:id="rId217"/>
    <p:sldId id="2073" r:id="rId218"/>
    <p:sldId id="2074" r:id="rId219"/>
  </p:sldIdLst>
  <p:sldSz cx="9144000" cy="6858000" type="screen4x3"/>
  <p:notesSz cx="6858000" cy="9144000"/>
  <p:custDataLst>
    <p:tags r:id="rId22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0000FF"/>
    <a:srgbClr val="FF9900"/>
    <a:srgbClr val="FF9999"/>
    <a:srgbClr val="33CCFF"/>
    <a:srgbClr val="FF3300"/>
    <a:srgbClr val="FFFF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014"/>
    <p:restoredTop sz="94581"/>
  </p:normalViewPr>
  <p:slideViewPr>
    <p:cSldViewPr showGuides="1">
      <p:cViewPr varScale="1">
        <p:scale>
          <a:sx n="82" d="100"/>
          <a:sy n="82" d="100"/>
        </p:scale>
        <p:origin x="-1363" y="-86"/>
      </p:cViewPr>
      <p:guideLst>
        <p:guide orient="horz" pos="2160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3" Type="http://schemas.openxmlformats.org/officeDocument/2006/relationships/tags" Target="tags/tag4.xml"/><Relationship Id="rId222" Type="http://schemas.openxmlformats.org/officeDocument/2006/relationships/tableStyles" Target="tableStyles.xml"/><Relationship Id="rId221" Type="http://schemas.openxmlformats.org/officeDocument/2006/relationships/viewProps" Target="viewProps.xml"/><Relationship Id="rId220" Type="http://schemas.openxmlformats.org/officeDocument/2006/relationships/presProps" Target="presProps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1804940">
            <a:off x="-254385" y="-75074"/>
            <a:ext cx="1768182" cy="30160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644341" y="5272506"/>
            <a:ext cx="1787233" cy="172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image" Target="../media/image80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4.wav"/><Relationship Id="rId1" Type="http://schemas.openxmlformats.org/officeDocument/2006/relationships/image" Target="../media/image91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jpeg"/><Relationship Id="rId1" Type="http://schemas.openxmlformats.org/officeDocument/2006/relationships/image" Target="../media/image94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1" Type="http://schemas.openxmlformats.org/officeDocument/2006/relationships/image" Target="../media/image96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jpeg"/><Relationship Id="rId1" Type="http://schemas.openxmlformats.org/officeDocument/2006/relationships/image" Target="../media/image10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5.wav"/><Relationship Id="rId1" Type="http://schemas.openxmlformats.org/officeDocument/2006/relationships/image" Target="../media/image105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jpeg"/><Relationship Id="rId1" Type="http://schemas.openxmlformats.org/officeDocument/2006/relationships/image" Target="../media/image106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jpeg"/><Relationship Id="rId1" Type="http://schemas.openxmlformats.org/officeDocument/2006/relationships/image" Target="../media/image108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jpeg"/><Relationship Id="rId1" Type="http://schemas.openxmlformats.org/officeDocument/2006/relationships/image" Target="../media/image109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jpeg"/><Relationship Id="rId1" Type="http://schemas.openxmlformats.org/officeDocument/2006/relationships/image" Target="../media/image117.jpe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jpe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tags" Target="../tags/tag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jpe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jpeg"/><Relationship Id="rId1" Type="http://schemas.openxmlformats.org/officeDocument/2006/relationships/tags" Target="../tags/tag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jpe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4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7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jpe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0.jpeg"/><Relationship Id="rId1" Type="http://schemas.openxmlformats.org/officeDocument/2006/relationships/image" Target="../media/image139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image" Target="../media/image1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jpe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jpe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jpeg"/><Relationship Id="rId1" Type="http://schemas.openxmlformats.org/officeDocument/2006/relationships/image" Target="../media/image149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image" Target="../media/image151.jpe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4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jpe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.jpe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.jpe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jpe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jpe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jpe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jpe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jpe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jpe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jpe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jpe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9.jpe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0.jpe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1.jpe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2.jpe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3.jpe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4.jpe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7.jpeg"/><Relationship Id="rId1" Type="http://schemas.openxmlformats.org/officeDocument/2006/relationships/image" Target="../media/image176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9.jpeg"/><Relationship Id="rId1" Type="http://schemas.openxmlformats.org/officeDocument/2006/relationships/image" Target="../media/image178.jpe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jpe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jpe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jpe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3.jpe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1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3.wav"/><Relationship Id="rId1" Type="http://schemas.openxmlformats.org/officeDocument/2006/relationships/image" Target="../media/image72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3362" name="Picture 9" descr="20130308101521347 拷贝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0"/>
            <a:ext cx="7696200" cy="695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0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4343400"/>
            <a:ext cx="7772400" cy="147002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j-cs"/>
              </a:rPr>
              <a:t>Photoshop </a:t>
            </a: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j-cs"/>
              </a:rPr>
              <a:t>实践操作</a:t>
            </a:r>
            <a:endParaRPr kumimoji="0" lang="zh-CN" altLang="en-US" sz="4800" b="1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8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、利用多边形套索工具扣复杂多边形图像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2579" name="内容占位符 3" descr="展览台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295400"/>
            <a:ext cx="4668838" cy="3411538"/>
          </a:xfrm>
          <a:ln w="15875">
            <a:solidFill>
              <a:srgbClr val="C00000">
                <a:alpha val="100000"/>
              </a:srgbClr>
            </a:solidFill>
            <a:miter lim="800000"/>
            <a:headEnd/>
            <a:tailEnd/>
          </a:ln>
        </p:spPr>
      </p:pic>
      <p:pic>
        <p:nvPicPr>
          <p:cNvPr id="152580" name="图片 4" descr="展览台-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525" y="3430588"/>
            <a:ext cx="4689475" cy="3427412"/>
          </a:xfrm>
          <a:prstGeom prst="rect">
            <a:avLst/>
          </a:prstGeom>
          <a:noFill/>
          <a:ln w="158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67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pic>
        <p:nvPicPr>
          <p:cNvPr id="246787" name="内容占位符 3" descr="1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5426075" cy="3959225"/>
          </a:xfrm>
        </p:spPr>
      </p:pic>
      <p:pic>
        <p:nvPicPr>
          <p:cNvPr id="246788" name="图片 4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25" y="2898775"/>
            <a:ext cx="5502275" cy="395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7810" name="Rectangle 3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6.4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去掉多余的闪光</a:t>
            </a:r>
            <a:r>
              <a:rPr lang="en-US" altLang="zh-CN" b="1" dirty="0">
                <a:ea typeface="黑体" panose="02010609060101010101" charset="-122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矩形选区，色阶</a:t>
            </a:r>
            <a:endParaRPr lang="zh-CN" altLang="en-US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47811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862" y="1219200"/>
            <a:ext cx="9186862" cy="5638800"/>
          </a:xfrm>
          <a:prstGeom prst="rect">
            <a:avLst/>
          </a:prstGeom>
          <a:noFill/>
          <a:ln w="317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8834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矩形选区工具</a:t>
            </a:r>
            <a:r>
              <a:rPr lang="zh-CN" altLang="en-US" sz="2800" b="1" dirty="0">
                <a:latin typeface="宋体" panose="02010600030101010101" pitchFamily="2" charset="-122"/>
              </a:rPr>
              <a:t>选择闪光部分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二、选择</a:t>
            </a:r>
            <a:r>
              <a:rPr lang="en-US" altLang="zh-CN" sz="2800" b="1" dirty="0">
                <a:latin typeface="宋体" panose="02010600030101010101" pitchFamily="2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羽化</a:t>
            </a:r>
            <a:r>
              <a:rPr lang="zh-CN" altLang="en-US" sz="2800" b="1" dirty="0">
                <a:latin typeface="宋体" panose="02010600030101010101" pitchFamily="2" charset="-122"/>
              </a:rPr>
              <a:t>（半径</a:t>
            </a:r>
            <a:r>
              <a:rPr lang="en-US" altLang="zh-CN" sz="2800" b="1" dirty="0">
                <a:latin typeface="宋体" panose="02010600030101010101" pitchFamily="2" charset="-122"/>
              </a:rPr>
              <a:t>25</a:t>
            </a:r>
            <a:r>
              <a:rPr lang="zh-CN" altLang="en-US" sz="2800" b="1" dirty="0">
                <a:latin typeface="宋体" panose="02010600030101010101" pitchFamily="2" charset="-122"/>
              </a:rPr>
              <a:t>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三、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Control+L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色阶</a:t>
            </a:r>
            <a:r>
              <a:rPr lang="zh-CN" altLang="en-US" sz="2800" b="1" dirty="0">
                <a:latin typeface="宋体" panose="02010600030101010101" pitchFamily="2" charset="-122"/>
              </a:rPr>
              <a:t>，向左拖动底部右边的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输出色阶滑块</a:t>
            </a:r>
            <a:r>
              <a:rPr lang="zh-CN" altLang="en-US" sz="2800" b="1" dirty="0">
                <a:latin typeface="宋体" panose="02010600030101010101" pitchFamily="2" charset="-122"/>
              </a:rPr>
              <a:t>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en-US" altLang="zh-CN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98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4985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49860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3024188"/>
            <a:ext cx="6248400" cy="3833812"/>
          </a:xfrm>
          <a:prstGeom prst="rect">
            <a:avLst/>
          </a:prstGeom>
          <a:noFill/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49861" name="Picture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6800" cy="2992438"/>
          </a:xfrm>
          <a:prstGeom prst="rect">
            <a:avLst/>
          </a:prstGeom>
          <a:noFill/>
          <a:ln w="31750" cap="flat" cmpd="sng">
            <a:solidFill>
              <a:srgbClr val="339966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0882" name="Rectangle 3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6.5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曝光不足处理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endParaRPr lang="en-US" altLang="zh-CN" dirty="0"/>
          </a:p>
        </p:txBody>
      </p:sp>
      <p:pic>
        <p:nvPicPr>
          <p:cNvPr id="250883" name="Picture 4" descr="Underexposed (source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657350"/>
            <a:ext cx="6934200" cy="5200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1906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Control+J</a:t>
            </a:r>
            <a:r>
              <a:rPr lang="zh-CN" altLang="en-US" sz="2800" b="1" dirty="0">
                <a:latin typeface="宋体" panose="02010600030101010101" pitchFamily="2" charset="-122"/>
              </a:rPr>
              <a:t>复制图层，改变混合模式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  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滤色（去掉黑色）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多次</a:t>
            </a:r>
            <a:r>
              <a:rPr lang="en-US" altLang="zh-CN" sz="2800" b="1" dirty="0">
                <a:latin typeface="宋体" panose="02010600030101010101" pitchFamily="2" charset="-122"/>
              </a:rPr>
              <a:t>Control+J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复制</a:t>
            </a:r>
            <a:r>
              <a:rPr lang="zh-CN" altLang="en-US" sz="2800" b="1" dirty="0">
                <a:latin typeface="宋体" panose="02010600030101010101" pitchFamily="2" charset="-122"/>
              </a:rPr>
              <a:t>该图层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三、适当调节图层的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不透明度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29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5293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52932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0"/>
            <a:ext cx="9220200" cy="691515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3954" name="Rectangle 3"/>
          <p:cNvSpPr>
            <a:spLocks noGrp="1"/>
          </p:cNvSpPr>
          <p:nvPr>
            <p:ph idx="1"/>
          </p:nvPr>
        </p:nvSpPr>
        <p:spPr>
          <a:xfrm>
            <a:off x="2286000" y="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6.6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曝光不足处理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endParaRPr lang="en-US" altLang="zh-CN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53955" name="Picture 4" descr="Needs fill flash (source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363" y="635000"/>
            <a:ext cx="8478837" cy="62230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4978" name="Rectangle 3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Control+L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色阶</a:t>
            </a:r>
            <a:r>
              <a:rPr lang="zh-CN" altLang="en-US" sz="2800" b="1" dirty="0">
                <a:latin typeface="宋体" panose="02010600030101010101" pitchFamily="2" charset="-122"/>
              </a:rPr>
              <a:t>，向左拖动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中间和右边</a:t>
            </a:r>
            <a:r>
              <a:rPr lang="zh-CN" altLang="en-US" sz="2800" b="1" dirty="0">
                <a:latin typeface="宋体" panose="02010600030101010101" pitchFamily="2" charset="-122"/>
              </a:rPr>
              <a:t>的输入色阶滑块以增强主体亮度。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二、历史记录面板，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点击“打开”状态，再点击“色阶”最左边的按钮。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三、用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“历史记录画笔”</a:t>
            </a:r>
            <a:r>
              <a:rPr lang="zh-CN" altLang="en-US" sz="2800" b="1" dirty="0">
                <a:latin typeface="宋体" panose="02010600030101010101" pitchFamily="2" charset="-122"/>
              </a:rPr>
              <a:t>绘制主体，可适当降低画笔的不透明度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四、可选择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“消退历史记录画笔”</a:t>
            </a:r>
            <a:r>
              <a:rPr lang="zh-CN" altLang="en-US" sz="2800" b="1" dirty="0">
                <a:latin typeface="宋体" panose="02010600030101010101" pitchFamily="2" charset="-122"/>
              </a:rPr>
              <a:t>适当降低亮度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5600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56004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105400" cy="3746500"/>
          </a:xfrm>
          <a:prstGeom prst="rect">
            <a:avLst/>
          </a:prstGeom>
          <a:noFill/>
          <a:ln w="31750" cap="flat" cmpd="sng">
            <a:solidFill>
              <a:srgbClr val="9933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56005" name="Picture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11500"/>
            <a:ext cx="5105400" cy="3746500"/>
          </a:xfrm>
          <a:prstGeom prst="rect">
            <a:avLst/>
          </a:prstGeom>
          <a:noFill/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1" name="内容占位符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步骤：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、选择多边形套索工具（新选区），勾选桌子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Ctrl+J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复制图层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按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Delete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键可以回到上一步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7026" name="Rectangle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1355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6.7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消除红眼</a:t>
            </a:r>
            <a:r>
              <a:rPr lang="en-US" altLang="zh-CN" b="1" dirty="0">
                <a:latin typeface="宋体" panose="02010600030101010101" pitchFamily="2" charset="-122"/>
                <a:ea typeface="黑体" panose="02010609060101010101" charset="-122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颜色替换工具</a:t>
            </a:r>
            <a:endParaRPr lang="zh-CN" altLang="en-US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57027" name="Picture 3" descr="红眼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1143000"/>
            <a:ext cx="5211763" cy="5715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8050" name="Rectangle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58051" name="Picture 3" descr="消除红眼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038" y="0"/>
            <a:ext cx="6253162" cy="6858000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9074" name="Rectangle 2"/>
          <p:cNvSpPr>
            <a:spLocks noGrp="1"/>
          </p:cNvSpPr>
          <p:nvPr>
            <p:ph idx="1"/>
          </p:nvPr>
        </p:nvSpPr>
        <p:spPr>
          <a:xfrm>
            <a:off x="457200" y="884238"/>
            <a:ext cx="7467600" cy="55927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ea typeface="黑体" panose="02010609060101010101" charset="-122"/>
              </a:rPr>
              <a:t>步骤</a:t>
            </a:r>
            <a:endParaRPr lang="zh-CN" altLang="en-US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ea typeface="Adobe 黑体 Std R" panose="020B0400000000000000" pitchFamily="34" charset="-122"/>
              </a:rPr>
              <a:t>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一、选择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颜色替换工具</a:t>
            </a:r>
            <a:r>
              <a:rPr lang="zh-CN" altLang="en-US" sz="2800" b="1" dirty="0">
                <a:latin typeface="宋体" panose="02010600030101010101" pitchFamily="2" charset="-122"/>
              </a:rPr>
              <a:t>，并把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前景色</a:t>
            </a:r>
            <a:r>
              <a:rPr lang="zh-CN" altLang="en-US" sz="2800" b="1" dirty="0">
                <a:latin typeface="宋体" panose="02010600030101010101" pitchFamily="2" charset="-122"/>
              </a:rPr>
              <a:t>设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 置为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黑色</a:t>
            </a:r>
            <a:r>
              <a:rPr lang="zh-CN" altLang="en-US" sz="2800" b="1" dirty="0">
                <a:latin typeface="宋体" panose="02010600030101010101" pitchFamily="2" charset="-122"/>
              </a:rPr>
              <a:t>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二、直接在眼睛上绘图，红眼消失。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ea typeface="Adobe 黑体 Std R" panose="020B0400000000000000" pitchFamily="34" charset="-122"/>
              </a:rPr>
              <a:t>    （</a:t>
            </a:r>
            <a:r>
              <a:rPr lang="zh-CN" altLang="en-US" sz="2800" b="1" dirty="0">
                <a:solidFill>
                  <a:srgbClr val="FF0000"/>
                </a:solidFill>
                <a:ea typeface="Adobe 黑体 Std R" panose="020B0400000000000000" pitchFamily="34" charset="-122"/>
              </a:rPr>
              <a:t>混合模式设置为颜色，可以降低饱和度</a:t>
            </a:r>
            <a:r>
              <a:rPr lang="zh-CN" altLang="en-US" sz="2800" b="1" dirty="0">
                <a:ea typeface="Adobe 黑体 Std R" panose="020B0400000000000000" pitchFamily="34" charset="-122"/>
              </a:rPr>
              <a:t>）</a:t>
            </a:r>
            <a:endParaRPr lang="zh-CN" altLang="en-US" sz="2800" b="1" dirty="0"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0098" name="Rectangle 3"/>
          <p:cNvSpPr>
            <a:spLocks noGrp="1"/>
          </p:cNvSpPr>
          <p:nvPr>
            <p:ph idx="1"/>
          </p:nvPr>
        </p:nvSpPr>
        <p:spPr>
          <a:xfrm>
            <a:off x="76200" y="655638"/>
            <a:ext cx="8229600" cy="45259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           6.8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修改梯形失真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60099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2375" y="1447800"/>
            <a:ext cx="4060825" cy="541020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11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6112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Control+A</a:t>
            </a:r>
            <a:r>
              <a:rPr lang="zh-CN" altLang="en-US" sz="2800" b="1" dirty="0">
                <a:latin typeface="宋体" panose="02010600030101010101" pitchFamily="2" charset="-122"/>
              </a:rPr>
              <a:t>全选，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Control+T</a:t>
            </a:r>
            <a:r>
              <a:rPr lang="zh-CN" altLang="en-US" sz="2800" b="1" dirty="0">
                <a:latin typeface="宋体" panose="02010600030101010101" pitchFamily="2" charset="-122"/>
              </a:rPr>
              <a:t>自由变换，把边界框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中央点拖到底端中点</a:t>
            </a:r>
            <a:r>
              <a:rPr lang="zh-CN" altLang="en-US" sz="2800" b="1" dirty="0">
                <a:latin typeface="宋体" panose="02010600030101010101" pitchFamily="2" charset="-122"/>
              </a:rPr>
              <a:t>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二、拖出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参考线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三、按住</a:t>
            </a:r>
            <a:r>
              <a:rPr lang="en-US" altLang="zh-CN" sz="2800" b="1" dirty="0">
                <a:latin typeface="宋体" panose="02010600030101010101" pitchFamily="2" charset="-122"/>
              </a:rPr>
              <a:t>Control</a:t>
            </a:r>
            <a:r>
              <a:rPr lang="zh-CN" altLang="en-US" sz="2800" b="1" dirty="0">
                <a:latin typeface="宋体" panose="02010600030101010101" pitchFamily="2" charset="-122"/>
              </a:rPr>
              <a:t>调整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边界右角和中间的点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四、滤镜</a:t>
            </a:r>
            <a:r>
              <a:rPr lang="en-US" altLang="zh-CN" sz="2800" b="1" dirty="0">
                <a:latin typeface="宋体" panose="02010600030101010101" pitchFamily="2" charset="-122"/>
              </a:rPr>
              <a:t>—</a:t>
            </a:r>
            <a:r>
              <a:rPr lang="zh-CN" altLang="en-US" sz="2800" b="1" dirty="0">
                <a:latin typeface="宋体" panose="02010600030101010101" pitchFamily="2" charset="-122"/>
              </a:rPr>
              <a:t>扭曲</a:t>
            </a:r>
            <a:r>
              <a:rPr lang="en-US" altLang="zh-CN" sz="2800" b="1" dirty="0">
                <a:latin typeface="宋体" panose="02010600030101010101" pitchFamily="2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挤压（数量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21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6214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62148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0" y="533400"/>
            <a:ext cx="4460875" cy="594360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62149" name="Picture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3400"/>
            <a:ext cx="4460875" cy="5943600"/>
          </a:xfrm>
          <a:prstGeom prst="rect">
            <a:avLst/>
          </a:prstGeom>
          <a:noFill/>
          <a:ln w="31750" cap="flat" cmpd="sng">
            <a:solidFill>
              <a:srgbClr val="33CCCC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99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52260" name="Picture 4" descr="2011123115165247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0"/>
            <a:ext cx="6351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2261" name="Text Box 5"/>
          <p:cNvSpPr txBox="1"/>
          <p:nvPr/>
        </p:nvSpPr>
        <p:spPr>
          <a:xfrm>
            <a:off x="830263" y="609600"/>
            <a:ext cx="862012" cy="49530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pPr>
              <a:spcBef>
                <a:spcPct val="50000"/>
              </a:spcBef>
            </a:pPr>
            <a:r>
              <a:rPr lang="zh-CN" altLang="en-US" sz="4400" b="1" dirty="0">
                <a:latin typeface="黑体" panose="02010609060101010101" charset="-122"/>
                <a:ea typeface="黑体" panose="02010609060101010101" charset="-122"/>
              </a:rPr>
              <a:t>第七章</a:t>
            </a:r>
            <a:r>
              <a:rPr lang="zh-CN" altLang="en-US" sz="4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  颜色矫正</a:t>
            </a:r>
            <a:endParaRPr lang="zh-CN" altLang="en-US" sz="44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522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5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41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5088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charset="-122"/>
                <a:cs typeface="+mn-cs"/>
              </a:rPr>
              <a:t>内容：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    1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、加强照片颜色饱和度 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    2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、调整偏红肤色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   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3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、获得更好的自动颜色矫正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   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4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、矫正部分区域的颜色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    5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、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调节高光选区的色彩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知识点：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曲线，色阶，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色相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饱和度，滤色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5218" name="Rectangle 3"/>
          <p:cNvSpPr>
            <a:spLocks noGrp="1"/>
          </p:cNvSpPr>
          <p:nvPr>
            <p:ph idx="1"/>
          </p:nvPr>
        </p:nvSpPr>
        <p:spPr>
          <a:xfrm>
            <a:off x="914400" y="9144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7.1 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数码照片的颜色矫正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65219" name="Picture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676400"/>
            <a:ext cx="7315200" cy="5081588"/>
          </a:xfrm>
          <a:prstGeom prst="rect">
            <a:avLst/>
          </a:prstGeom>
          <a:noFill/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42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Ctrl+M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曲线</a:t>
            </a:r>
            <a:r>
              <a:rPr lang="zh-CN" altLang="en-US" sz="2800" b="1" dirty="0">
                <a:latin typeface="宋体" panose="02010600030101010101" pitchFamily="2" charset="-122"/>
              </a:rPr>
              <a:t>，分别设置为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常用黑白灰场值</a:t>
            </a:r>
            <a:r>
              <a:rPr lang="zh-CN" altLang="en-US" sz="2800" b="1" dirty="0">
                <a:latin typeface="宋体" panose="02010600030101010101" pitchFamily="2" charset="-122"/>
              </a:rPr>
              <a:t>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黑场（</a:t>
            </a:r>
            <a:r>
              <a:rPr lang="en-US" altLang="zh-CN" sz="2800" b="1" dirty="0">
                <a:latin typeface="宋体" panose="02010600030101010101" pitchFamily="2" charset="-122"/>
              </a:rPr>
              <a:t>20,20,20</a:t>
            </a:r>
            <a:r>
              <a:rPr lang="zh-CN" altLang="en-US" sz="2800" b="1" dirty="0">
                <a:latin typeface="宋体" panose="02010600030101010101" pitchFamily="2" charset="-122"/>
              </a:rPr>
              <a:t>）白场（</a:t>
            </a:r>
            <a:r>
              <a:rPr lang="en-US" altLang="zh-CN" sz="2800" b="1" dirty="0">
                <a:latin typeface="宋体" panose="02010600030101010101" pitchFamily="2" charset="-122"/>
              </a:rPr>
              <a:t>240,240,240</a:t>
            </a:r>
            <a:r>
              <a:rPr lang="zh-CN" altLang="en-US" sz="2800" b="1" dirty="0">
                <a:latin typeface="宋体" panose="02010600030101010101" pitchFamily="2" charset="-122"/>
              </a:rPr>
              <a:t>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灰场（</a:t>
            </a:r>
            <a:r>
              <a:rPr lang="en-US" altLang="zh-CN" sz="2800" b="1" dirty="0">
                <a:latin typeface="宋体" panose="02010600030101010101" pitchFamily="2" charset="-122"/>
              </a:rPr>
              <a:t>128,128,128</a:t>
            </a:r>
            <a:r>
              <a:rPr lang="zh-CN" altLang="en-US" sz="2800" b="1" dirty="0">
                <a:latin typeface="宋体" panose="02010600030101010101" pitchFamily="2" charset="-122"/>
              </a:rPr>
              <a:t>）</a:t>
            </a:r>
            <a:r>
              <a:rPr lang="zh-CN" altLang="en-US" sz="2800" dirty="0">
                <a:latin typeface="宋体" panose="02010600030101010101" pitchFamily="2" charset="-122"/>
              </a:rPr>
              <a:t>    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三、利用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颜色取样器</a:t>
            </a:r>
            <a:r>
              <a:rPr lang="zh-CN" altLang="en-US" sz="2800" b="1" dirty="0">
                <a:latin typeface="宋体" panose="02010600030101010101" pitchFamily="2" charset="-122"/>
              </a:rPr>
              <a:t>工具标注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亮部和暗部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四、 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Ctrl+M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曲线</a:t>
            </a:r>
            <a:r>
              <a:rPr lang="zh-CN" altLang="en-US" sz="2800" b="1" dirty="0">
                <a:latin typeface="宋体" panose="02010600030101010101" pitchFamily="2" charset="-122"/>
              </a:rPr>
              <a:t>对话框，重新取样亮部和暗部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五、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灰管</a:t>
            </a:r>
            <a:r>
              <a:rPr lang="zh-CN" altLang="en-US" sz="2800" b="1" dirty="0">
                <a:latin typeface="宋体" panose="02010600030101010101" pitchFamily="2" charset="-122"/>
              </a:rPr>
              <a:t>取样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灰色木板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 dirty="0">
                <a:latin typeface="黑体" panose="02010609060101010101" charset="-122"/>
                <a:ea typeface="黑体" panose="02010609060101010101" charset="-122"/>
              </a:rPr>
              <a:t>5</a:t>
            </a:r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、魔棒工具选择 </a:t>
            </a:r>
            <a:endParaRPr lang="zh-CN" altLang="en-US" sz="3600" dirty="0"/>
          </a:p>
        </p:txBody>
      </p:sp>
      <p:pic>
        <p:nvPicPr>
          <p:cNvPr id="156675" name="内容占位符 4" descr="小猫公仔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295400"/>
            <a:ext cx="4465638" cy="4306888"/>
          </a:xfrm>
        </p:spPr>
      </p:pic>
      <p:pic>
        <p:nvPicPr>
          <p:cNvPr id="156676" name="图片 5" descr="小猫公仔-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522538"/>
            <a:ext cx="4495800" cy="4335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72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6726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67268" name="Picture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"/>
            <a:ext cx="9144000" cy="6375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8290" name="Picture 5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262563" cy="3656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8291" name="Picture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3182938"/>
            <a:ext cx="5270500" cy="3675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9314" name="Rectangle 3"/>
          <p:cNvSpPr>
            <a:spLocks noGrp="1"/>
          </p:cNvSpPr>
          <p:nvPr>
            <p:ph idx="1"/>
          </p:nvPr>
        </p:nvSpPr>
        <p:spPr>
          <a:xfrm>
            <a:off x="457200" y="960438"/>
            <a:ext cx="8229600" cy="45259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7.2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调整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偏红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肤色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69315" name="Picture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676400"/>
            <a:ext cx="8229600" cy="5159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0338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b="1" dirty="0"/>
              <a:t>           一、</a:t>
            </a:r>
            <a:r>
              <a:rPr lang="zh-CN" altLang="en-US" sz="2800" b="1" dirty="0">
                <a:solidFill>
                  <a:srgbClr val="FF0000"/>
                </a:solidFill>
              </a:rPr>
              <a:t>套索工具</a:t>
            </a:r>
            <a:r>
              <a:rPr lang="zh-CN" altLang="en-US" sz="2800" b="1" dirty="0"/>
              <a:t>选取皮肤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sz="2800" b="1" dirty="0"/>
              <a:t>           二、羽化 （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像素）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sz="2800" b="1" dirty="0"/>
              <a:t>           三、调整</a:t>
            </a:r>
            <a:r>
              <a:rPr lang="en-US" altLang="zh-CN" sz="2800" b="1" dirty="0">
                <a:latin typeface="宋体" panose="02010600030101010101" pitchFamily="2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</a:rPr>
              <a:t>色相</a:t>
            </a:r>
            <a:r>
              <a:rPr lang="en-US" altLang="zh-CN" sz="2800" b="1" dirty="0">
                <a:solidFill>
                  <a:srgbClr val="FF0000"/>
                </a:solidFill>
              </a:rPr>
              <a:t>/</a:t>
            </a:r>
            <a:r>
              <a:rPr lang="zh-CN" altLang="en-US" sz="2800" b="1" dirty="0">
                <a:solidFill>
                  <a:srgbClr val="FF0000"/>
                </a:solidFill>
              </a:rPr>
              <a:t>饱和度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                   </a:t>
            </a:r>
            <a:r>
              <a:rPr lang="zh-CN" altLang="en-US" sz="2800" b="1" dirty="0"/>
              <a:t>只调整</a:t>
            </a:r>
            <a:r>
              <a:rPr lang="zh-CN" altLang="en-US" sz="2800" b="1" dirty="0">
                <a:solidFill>
                  <a:srgbClr val="FF0000"/>
                </a:solidFill>
              </a:rPr>
              <a:t>红色的</a:t>
            </a:r>
            <a:r>
              <a:rPr lang="zh-CN" altLang="en-US" sz="2800" b="1" dirty="0"/>
              <a:t>饱和度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13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7136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71364" name="Picture 5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15000" cy="3582988"/>
          </a:xfrm>
          <a:prstGeom prst="rect">
            <a:avLst/>
          </a:prstGeom>
          <a:noFill/>
          <a:ln w="31750" cap="flat" cmpd="sng">
            <a:solidFill>
              <a:srgbClr val="339966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71365" name="Picture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275013"/>
            <a:ext cx="5715000" cy="3582987"/>
          </a:xfrm>
          <a:prstGeom prst="rect">
            <a:avLst/>
          </a:prstGeom>
          <a:noFill/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2386" name="Rectangle 3"/>
          <p:cNvSpPr>
            <a:spLocks noGrp="1"/>
          </p:cNvSpPr>
          <p:nvPr>
            <p:ph idx="1"/>
          </p:nvPr>
        </p:nvSpPr>
        <p:spPr>
          <a:xfrm>
            <a:off x="685800" y="1036638"/>
            <a:ext cx="8229600" cy="45259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ea typeface="黑体" panose="02010609060101010101" charset="-122"/>
              </a:rPr>
              <a:t>7.3  </a:t>
            </a:r>
            <a:r>
              <a:rPr lang="zh-CN" altLang="en-US" b="1" dirty="0">
                <a:ea typeface="黑体" panose="02010609060101010101" charset="-122"/>
              </a:rPr>
              <a:t>获得更好的</a:t>
            </a:r>
            <a:r>
              <a:rPr lang="zh-CN" altLang="en-US" b="1" dirty="0">
                <a:solidFill>
                  <a:srgbClr val="FF0000"/>
                </a:solidFill>
                <a:ea typeface="黑体" panose="02010609060101010101" charset="-122"/>
              </a:rPr>
              <a:t>自动颜色矫正</a:t>
            </a:r>
            <a:endParaRPr lang="zh-CN" altLang="en-US" b="1" dirty="0">
              <a:solidFill>
                <a:srgbClr val="FF0000"/>
              </a:solidFill>
              <a:ea typeface="黑体" panose="02010609060101010101" charset="-122"/>
            </a:endParaRPr>
          </a:p>
        </p:txBody>
      </p:sp>
      <p:pic>
        <p:nvPicPr>
          <p:cNvPr id="272387" name="Picture 5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6400"/>
            <a:ext cx="4927600" cy="3508375"/>
          </a:xfrm>
          <a:prstGeom prst="rect">
            <a:avLst/>
          </a:prstGeom>
          <a:noFill/>
          <a:ln w="31750" cap="flat" cmpd="sng">
            <a:solidFill>
              <a:srgbClr val="339966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72388" name="Picture 6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349625"/>
            <a:ext cx="4927600" cy="3508375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3410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8686800" cy="5257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一、调整</a:t>
            </a:r>
            <a:r>
              <a:rPr lang="en-US" altLang="zh-CN" sz="2800" b="1" dirty="0">
                <a:latin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自动颜色</a:t>
            </a:r>
            <a:r>
              <a:rPr lang="zh-CN" altLang="en-US" sz="2800" b="1" dirty="0">
                <a:latin typeface="宋体" panose="02010600030101010101" pitchFamily="2" charset="-122"/>
              </a:rPr>
              <a:t>，渐隐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自动颜色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（可以更好地设置自动颜色选项）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二、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Control+L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色阶，调整滑块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三、渐隐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4434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  7.4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矫正部分区域的颜色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74435" name="Picture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828800"/>
            <a:ext cx="7315200" cy="496570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54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7545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一、添加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调整图层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色彩平衡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二、调整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色彩平衡参数</a:t>
            </a:r>
            <a:r>
              <a:rPr lang="zh-CN" altLang="en-US" sz="2800" b="1" dirty="0">
                <a:latin typeface="宋体" panose="02010600030101010101" pitchFamily="2" charset="-122"/>
              </a:rPr>
              <a:t>，使天空变蓝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三、用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黑色填充</a:t>
            </a:r>
            <a:r>
              <a:rPr lang="zh-CN" altLang="en-US" sz="2800" b="1" dirty="0">
                <a:latin typeface="宋体" panose="02010600030101010101" pitchFamily="2" charset="-122"/>
              </a:rPr>
              <a:t>调整图层的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蒙版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四、用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画笔工具绘制出蓝天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五、降低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画笔不透明度为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60%</a:t>
            </a:r>
            <a:r>
              <a:rPr lang="zh-CN" altLang="en-US" sz="2800" b="1" dirty="0">
                <a:latin typeface="宋体" panose="02010600030101010101" pitchFamily="2" charset="-122"/>
              </a:rPr>
              <a:t>，绘制海水。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dirty="0"/>
              <a:t>    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7648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76484" name="Picture 5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96000" cy="414020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76485" name="Picture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717800"/>
            <a:ext cx="6096000" cy="41402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5769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/>
              <a:t>步骤：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1</a:t>
            </a:r>
            <a:r>
              <a:rPr lang="zh-CN" altLang="en-US" dirty="0"/>
              <a:t>、选择魔棒工具，点击红色背景。</a:t>
            </a:r>
            <a:endParaRPr lang="en-US" altLang="zh-CN" dirty="0"/>
          </a:p>
          <a:p>
            <a:pPr>
              <a:buNone/>
            </a:pPr>
            <a:r>
              <a:rPr lang="zh-CN" altLang="en-US" dirty="0">
                <a:solidFill>
                  <a:srgbClr val="0070C0"/>
                </a:solidFill>
              </a:rPr>
              <a:t>   </a:t>
            </a:r>
            <a:r>
              <a:rPr lang="zh-CN" altLang="en-US" sz="2400" dirty="0">
                <a:solidFill>
                  <a:srgbClr val="C00000"/>
                </a:solidFill>
              </a:rPr>
              <a:t>在选项栏中选中</a:t>
            </a:r>
            <a:r>
              <a:rPr lang="zh-CN" altLang="en-US" sz="2400" dirty="0">
                <a:solidFill>
                  <a:srgbClr val="FF0000"/>
                </a:solidFill>
              </a:rPr>
              <a:t>（连续）</a:t>
            </a:r>
            <a:r>
              <a:rPr lang="zh-CN" altLang="en-US" sz="2400" dirty="0">
                <a:solidFill>
                  <a:srgbClr val="C00000"/>
                </a:solidFill>
              </a:rPr>
              <a:t>复选框，则只选中与单击处相邻的颜色区域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altLang="zh-CN" dirty="0"/>
              <a:t>    2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zh-CN" altLang="en-US" dirty="0"/>
              <a:t>背景，</a:t>
            </a:r>
            <a:r>
              <a:rPr lang="zh-CN" altLang="en-US" dirty="0">
                <a:solidFill>
                  <a:srgbClr val="FF0000"/>
                </a:solidFill>
              </a:rPr>
              <a:t>取消选择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/>
              <a:t>    3</a:t>
            </a:r>
            <a:r>
              <a:rPr lang="zh-CN" altLang="en-US" dirty="0"/>
              <a:t>、新建图层，用油漆桶填色</a:t>
            </a:r>
            <a:endParaRPr lang="zh-CN" altLang="en-US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7506" name="Rectangle 3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   7.5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把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高光区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作为选区载入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77507" name="Picture 4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752600"/>
            <a:ext cx="5410200" cy="4989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85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7853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78532" name="Picture 6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762500" cy="439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8533" name="Picture 7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88" y="2466975"/>
            <a:ext cx="4760912" cy="439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8534" name="Text Box 8"/>
          <p:cNvSpPr txBox="1"/>
          <p:nvPr/>
        </p:nvSpPr>
        <p:spPr>
          <a:xfrm>
            <a:off x="152400" y="5562600"/>
            <a:ext cx="4267200" cy="488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</a:rPr>
              <a:t>      </a:t>
            </a:r>
            <a:r>
              <a:rPr lang="en-US" altLang="zh-CN" sz="2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Alt+Control+2:</a:t>
            </a:r>
            <a:r>
              <a:rPr lang="zh-CN" altLang="en-US" sz="2600" b="1" dirty="0">
                <a:latin typeface="黑体" panose="02010609060101010101" charset="-122"/>
                <a:ea typeface="黑体" panose="02010609060101010101" charset="-122"/>
              </a:rPr>
              <a:t>载入高光</a:t>
            </a:r>
            <a:endParaRPr lang="zh-CN" altLang="en-US" sz="26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9554" name="Rectangle 2"/>
          <p:cNvSpPr>
            <a:spLocks noGrp="1"/>
          </p:cNvSpPr>
          <p:nvPr>
            <p:ph idx="1"/>
          </p:nvPr>
        </p:nvSpPr>
        <p:spPr>
          <a:xfrm>
            <a:off x="457200" y="1189038"/>
            <a:ext cx="8229600" cy="53641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solidFill>
                  <a:srgbClr val="0033CC"/>
                </a:solidFill>
                <a:ea typeface="黑体" panose="02010609060101010101" charset="-122"/>
              </a:rPr>
              <a:t>怎样选择高光区？</a:t>
            </a:r>
            <a:endParaRPr lang="zh-CN" altLang="en-US" b="1" dirty="0">
              <a:solidFill>
                <a:srgbClr val="0033CC"/>
              </a:solidFill>
              <a:ea typeface="黑体" panose="02010609060101010101" charset="-122"/>
            </a:endParaRPr>
          </a:p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Alt+Control+2</a:t>
            </a:r>
            <a:endParaRPr lang="en-US" altLang="zh-CN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Ctrl +J</a:t>
            </a:r>
            <a:r>
              <a:rPr lang="zh-CN" altLang="en-US" sz="2800" b="1" dirty="0">
                <a:latin typeface="宋体" panose="02010600030101010101" pitchFamily="2" charset="-122"/>
              </a:rPr>
              <a:t>复制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  3</a:t>
            </a:r>
            <a:r>
              <a:rPr lang="zh-CN" altLang="en-US" sz="2800" b="1" dirty="0">
                <a:latin typeface="宋体" panose="02010600030101010101" pitchFamily="2" charset="-122"/>
              </a:rPr>
              <a:t>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色阶、曲线</a:t>
            </a:r>
            <a:r>
              <a:rPr lang="zh-CN" altLang="en-US" sz="2800" b="1" dirty="0">
                <a:latin typeface="宋体" panose="02010600030101010101" pitchFamily="2" charset="-122"/>
              </a:rPr>
              <a:t>调亮或者改混合模式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 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“滤色（减掉黑色）”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80932" name="Picture 4" descr="001ec949f7970c9e5275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0"/>
            <a:ext cx="52816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0933" name="Text Box 5"/>
          <p:cNvSpPr txBox="1"/>
          <p:nvPr/>
        </p:nvSpPr>
        <p:spPr>
          <a:xfrm>
            <a:off x="669925" y="914400"/>
            <a:ext cx="854075" cy="54102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第八章  </a:t>
            </a:r>
            <a:r>
              <a:rPr lang="zh-CN" altLang="en-US" sz="4400" b="1" dirty="0">
                <a:solidFill>
                  <a:srgbClr val="33CCFF"/>
                </a:solidFill>
                <a:latin typeface="黑体" panose="02010609060101010101" charset="-122"/>
                <a:ea typeface="黑体" panose="02010609060101010101" charset="-122"/>
              </a:rPr>
              <a:t>摄影特效</a:t>
            </a:r>
            <a:endParaRPr lang="zh-CN" altLang="en-US" sz="4400" b="1" dirty="0">
              <a:solidFill>
                <a:srgbClr val="33CC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1602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内容：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、虚光照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</a:rPr>
              <a:t>、用彩色突出主体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宋体" panose="02010600030101010101" pitchFamily="2" charset="-122"/>
              </a:rPr>
              <a:t>、动感效果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4</a:t>
            </a:r>
            <a:r>
              <a:rPr lang="zh-CN" altLang="en-US" sz="2800" b="1" dirty="0">
                <a:latin typeface="宋体" panose="02010600030101010101" pitchFamily="2" charset="-122"/>
              </a:rPr>
              <a:t>、虚实效果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5</a:t>
            </a:r>
            <a:r>
              <a:rPr lang="zh-CN" altLang="en-US" sz="2800" b="1" dirty="0">
                <a:latin typeface="宋体" panose="02010600030101010101" pitchFamily="2" charset="-122"/>
              </a:rPr>
              <a:t>、景深效果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</a:rPr>
              <a:t>  重点：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图层蒙版、历史记录画笔、高斯模糊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zh-CN" altLang="en-US" sz="2800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en-US" altLang="zh-CN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2626" name="Rectangle 3"/>
          <p:cNvSpPr>
            <a:spLocks noGrp="1"/>
          </p:cNvSpPr>
          <p:nvPr>
            <p:ph idx="1"/>
          </p:nvPr>
        </p:nvSpPr>
        <p:spPr>
          <a:xfrm>
            <a:off x="381000" y="655638"/>
            <a:ext cx="8229600" cy="45259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              9.1 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虚光照</a:t>
            </a:r>
            <a:endParaRPr lang="zh-CN" altLang="en-US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endParaRPr lang="en-US" altLang="zh-CN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82627" name="Picture 4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447800"/>
            <a:ext cx="4495800" cy="410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2628" name="Picture 5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88" y="2689225"/>
            <a:ext cx="4494212" cy="4105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3650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椭圆选框工具</a:t>
            </a:r>
            <a:r>
              <a:rPr lang="zh-CN" altLang="en-US" sz="2800" b="1" dirty="0">
                <a:latin typeface="宋体" panose="02010600030101010101" pitchFamily="2" charset="-122"/>
              </a:rPr>
              <a:t>在画面上绘制椭圆选区，并在图层面板点击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创建新图层图标</a:t>
            </a:r>
            <a:r>
              <a:rPr lang="zh-CN" altLang="en-US" sz="2800" b="1" dirty="0">
                <a:latin typeface="宋体" panose="02010600030101010101" pitchFamily="2" charset="-122"/>
              </a:rPr>
              <a:t>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二、按住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Alt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键</a:t>
            </a:r>
            <a:r>
              <a:rPr lang="zh-CN" altLang="en-US" sz="2800" b="1" dirty="0">
                <a:latin typeface="宋体" panose="02010600030101010101" pitchFamily="2" charset="-122"/>
              </a:rPr>
              <a:t>的同时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点击图层蒙版图标</a:t>
            </a:r>
            <a:r>
              <a:rPr lang="zh-CN" altLang="en-US" sz="2800" b="1" dirty="0">
                <a:latin typeface="宋体" panose="02010600030101010101" pitchFamily="2" charset="-122"/>
              </a:rPr>
              <a:t>（按住</a:t>
            </a:r>
            <a:r>
              <a:rPr lang="en-US" altLang="zh-CN" sz="2800" b="1" dirty="0">
                <a:latin typeface="宋体" panose="02010600030101010101" pitchFamily="2" charset="-122"/>
              </a:rPr>
              <a:t>Alt</a:t>
            </a:r>
            <a:r>
              <a:rPr lang="zh-CN" altLang="en-US" sz="2800" b="1" dirty="0">
                <a:latin typeface="宋体" panose="02010600030101010101" pitchFamily="2" charset="-122"/>
              </a:rPr>
              <a:t>键会用黑色填充）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三、用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黑色填充图层</a:t>
            </a:r>
            <a:r>
              <a:rPr lang="zh-CN" altLang="en-US" sz="2800" b="1" dirty="0">
                <a:latin typeface="宋体" panose="02010600030101010101" pitchFamily="2" charset="-122"/>
              </a:rPr>
              <a:t>，并把图层不透明度调为</a:t>
            </a:r>
            <a:r>
              <a:rPr lang="en-US" altLang="zh-CN" sz="2800" b="1" dirty="0">
                <a:latin typeface="宋体" panose="02010600030101010101" pitchFamily="2" charset="-122"/>
              </a:rPr>
              <a:t>65%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  </a:t>
            </a:r>
            <a:r>
              <a:rPr lang="zh-CN" altLang="en-US" sz="2800" b="1" dirty="0">
                <a:latin typeface="宋体" panose="02010600030101010101" pitchFamily="2" charset="-122"/>
              </a:rPr>
              <a:t>四、点击图层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蒙版</a:t>
            </a:r>
            <a:r>
              <a:rPr lang="zh-CN" altLang="en-US" sz="2800" b="1" dirty="0">
                <a:latin typeface="宋体" panose="02010600030101010101" pitchFamily="2" charset="-122"/>
              </a:rPr>
              <a:t>，运用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高斯模糊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846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8467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84676" name="Picture 4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508875" cy="685800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5698" name="Picture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00" y="63500"/>
            <a:ext cx="4851400" cy="679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5699" name="Text Box 5"/>
          <p:cNvSpPr txBox="1"/>
          <p:nvPr/>
        </p:nvSpPr>
        <p:spPr>
          <a:xfrm>
            <a:off x="1455738" y="1066800"/>
            <a:ext cx="677862" cy="41148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9.2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用彩色突出主体</a:t>
            </a:r>
            <a:endParaRPr lang="zh-CN" altLang="en-US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8672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调整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去色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二、在历史记录中，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点中打开</a:t>
            </a:r>
            <a:r>
              <a:rPr lang="zh-CN" altLang="en-US" sz="2800" b="1" dirty="0">
                <a:latin typeface="宋体" panose="02010600030101010101" pitchFamily="2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选择</a:t>
            </a:r>
            <a:r>
              <a:rPr lang="zh-CN" altLang="en-US" sz="2800" b="1" dirty="0">
                <a:latin typeface="宋体" panose="02010600030101010101" pitchFamily="2" charset="-122"/>
              </a:rPr>
              <a:t>历史记录画笔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前一项</a:t>
            </a:r>
            <a:r>
              <a:rPr lang="zh-CN" altLang="en-US" sz="2800" b="1" dirty="0">
                <a:latin typeface="宋体" panose="02010600030101010101" pitchFamily="2" charset="-122"/>
              </a:rPr>
              <a:t>，用历史记录画笔绘制。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、魔棒工具多重选择功能 </a:t>
            </a:r>
            <a:endParaRPr lang="zh-CN" altLang="en-US" dirty="0"/>
          </a:p>
        </p:txBody>
      </p:sp>
      <p:pic>
        <p:nvPicPr>
          <p:cNvPr id="158723" name="内容占位符 3" descr="陶瓷水杯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219200"/>
            <a:ext cx="4648200" cy="4462463"/>
          </a:xfrm>
        </p:spPr>
      </p:pic>
      <p:pic>
        <p:nvPicPr>
          <p:cNvPr id="158724" name="图片 4" descr="陶瓷水杯-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395538"/>
            <a:ext cx="4648200" cy="4462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77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8774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87748" name="Picture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304800"/>
            <a:ext cx="4513263" cy="632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7749" name="Picture 5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4513263" cy="6324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8770" name="Picture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50800"/>
            <a:ext cx="4838700" cy="680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8771" name="Text Box 5"/>
          <p:cNvSpPr txBox="1"/>
          <p:nvPr/>
        </p:nvSpPr>
        <p:spPr>
          <a:xfrm>
            <a:off x="673100" y="1219200"/>
            <a:ext cx="1416050" cy="37338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9.3  </a:t>
            </a:r>
            <a:r>
              <a:rPr lang="zh-CN" altLang="en-US" sz="3200" b="1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动感效果</a:t>
            </a:r>
            <a:endParaRPr lang="zh-CN" altLang="en-US" sz="3200" b="1" dirty="0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endParaRPr lang="en-US" altLang="zh-CN" sz="32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97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8979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Control+J</a:t>
            </a:r>
            <a:r>
              <a:rPr lang="zh-CN" altLang="en-US" sz="2800" b="1" dirty="0">
                <a:latin typeface="宋体" panose="02010600030101010101" pitchFamily="2" charset="-122"/>
              </a:rPr>
              <a:t>复制图层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二、添加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动感模糊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三、按住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Alt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键</a:t>
            </a:r>
            <a:r>
              <a:rPr lang="zh-CN" altLang="en-US" sz="2800" b="1" dirty="0">
                <a:latin typeface="宋体" panose="02010600030101010101" pitchFamily="2" charset="-122"/>
              </a:rPr>
              <a:t>并点击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图层蒙版</a:t>
            </a:r>
            <a:r>
              <a:rPr lang="zh-CN" altLang="en-US" sz="2800" b="1" dirty="0">
                <a:latin typeface="宋体" panose="02010600030101010101" pitchFamily="2" charset="-122"/>
              </a:rPr>
              <a:t>（黑色填充了图层蒙版，隐藏掉动感效果）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四、选择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画笔工具用白色绘制</a:t>
            </a:r>
            <a:r>
              <a:rPr lang="zh-CN" altLang="en-US" sz="2800" b="1" dirty="0">
                <a:latin typeface="宋体" panose="02010600030101010101" pitchFamily="2" charset="-122"/>
              </a:rPr>
              <a:t>需要动感的地方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08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9081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90820" name="Picture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50800"/>
            <a:ext cx="4838700" cy="680720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1842" name="Rectangle 3"/>
          <p:cNvSpPr>
            <a:spLocks noGrp="1"/>
          </p:cNvSpPr>
          <p:nvPr>
            <p:ph idx="1"/>
          </p:nvPr>
        </p:nvSpPr>
        <p:spPr>
          <a:xfrm>
            <a:off x="762000" y="6858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           </a:t>
            </a:r>
            <a:r>
              <a:rPr lang="en-US" altLang="zh-CN" b="1" dirty="0">
                <a:solidFill>
                  <a:srgbClr val="FF3399"/>
                </a:solidFill>
                <a:latin typeface="黑体" panose="02010609060101010101" charset="-122"/>
                <a:ea typeface="黑体" panose="02010609060101010101" charset="-122"/>
              </a:rPr>
              <a:t>9.4 </a:t>
            </a:r>
            <a:r>
              <a:rPr lang="zh-CN" altLang="en-US" b="1" dirty="0">
                <a:solidFill>
                  <a:srgbClr val="FF3399"/>
                </a:solidFill>
                <a:latin typeface="黑体" panose="02010609060101010101" charset="-122"/>
                <a:ea typeface="黑体" panose="02010609060101010101" charset="-122"/>
              </a:rPr>
              <a:t>虚实效果</a:t>
            </a:r>
            <a:endParaRPr lang="zh-CN" altLang="en-US" b="1" dirty="0">
              <a:solidFill>
                <a:srgbClr val="FF339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91843" name="Picture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71600"/>
            <a:ext cx="5334000" cy="355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1844" name="Picture 5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378200"/>
            <a:ext cx="5334000" cy="355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2866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7467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ea typeface="黑体" panose="02010609060101010101" charset="-122"/>
              </a:rPr>
              <a:t>          </a:t>
            </a:r>
            <a:r>
              <a:rPr lang="zh-CN" altLang="en-US" sz="2800" b="1" dirty="0"/>
              <a:t>一、</a:t>
            </a:r>
            <a:r>
              <a:rPr lang="zh-CN" altLang="en-US" sz="2800" b="1" dirty="0">
                <a:solidFill>
                  <a:srgbClr val="FF0000"/>
                </a:solidFill>
              </a:rPr>
              <a:t>两次</a:t>
            </a:r>
            <a:r>
              <a:rPr lang="en-US" altLang="zh-CN" sz="2800" b="1" dirty="0">
                <a:solidFill>
                  <a:srgbClr val="FF0000"/>
                </a:solidFill>
              </a:rPr>
              <a:t>Control+J</a:t>
            </a:r>
            <a:r>
              <a:rPr lang="zh-CN" altLang="en-US" sz="2800" b="1" dirty="0"/>
              <a:t>，复制两个副本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sz="2800" b="1" dirty="0"/>
              <a:t>           二、隐藏最上面的图层。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sz="2800" b="1" dirty="0"/>
              <a:t>           三、选择中间层，运用</a:t>
            </a:r>
            <a:r>
              <a:rPr lang="zh-CN" altLang="en-US" sz="2800" b="1" dirty="0">
                <a:solidFill>
                  <a:srgbClr val="FF0000"/>
                </a:solidFill>
              </a:rPr>
              <a:t>高斯模糊</a:t>
            </a:r>
            <a:r>
              <a:rPr lang="zh-CN" altLang="en-US" sz="2800" b="1" dirty="0"/>
              <a:t>。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sz="2800" b="1" dirty="0"/>
              <a:t>           四、点击最上层，选择</a:t>
            </a:r>
            <a:r>
              <a:rPr lang="zh-CN" altLang="en-US" sz="2800" b="1" dirty="0">
                <a:solidFill>
                  <a:srgbClr val="FF0000"/>
                </a:solidFill>
              </a:rPr>
              <a:t>椭圆选框工具</a:t>
            </a:r>
            <a:r>
              <a:rPr lang="zh-CN" altLang="en-US" sz="2800" b="1" dirty="0"/>
              <a:t>绘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sz="2800" b="1" dirty="0"/>
              <a:t>                  制</a:t>
            </a:r>
            <a:r>
              <a:rPr lang="zh-CN" altLang="en-US" sz="2800" b="1" dirty="0">
                <a:solidFill>
                  <a:srgbClr val="FF0000"/>
                </a:solidFill>
              </a:rPr>
              <a:t>椭圆并羽化</a:t>
            </a:r>
            <a:r>
              <a:rPr lang="zh-CN" altLang="en-US" sz="2800" b="1" dirty="0"/>
              <a:t>（半径</a:t>
            </a:r>
            <a:r>
              <a:rPr lang="en-US" altLang="zh-CN" sz="2800" b="1" dirty="0"/>
              <a:t>50</a:t>
            </a:r>
            <a:r>
              <a:rPr lang="zh-CN" altLang="en-US" sz="2800" b="1" dirty="0"/>
              <a:t>）。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sz="2800" b="1" dirty="0"/>
              <a:t>           五、点击</a:t>
            </a:r>
            <a:r>
              <a:rPr lang="zh-CN" altLang="en-US" sz="2800" b="1" dirty="0">
                <a:solidFill>
                  <a:srgbClr val="FF0000"/>
                </a:solidFill>
              </a:rPr>
              <a:t>图层蒙版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38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9389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93892" name="Picture 5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381000"/>
            <a:ext cx="9296400" cy="619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4914" name="Rectangle 3"/>
          <p:cNvSpPr>
            <a:spLocks noGrp="1"/>
          </p:cNvSpPr>
          <p:nvPr>
            <p:ph idx="1"/>
          </p:nvPr>
        </p:nvSpPr>
        <p:spPr>
          <a:xfrm>
            <a:off x="457200" y="808038"/>
            <a:ext cx="8229600" cy="45259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dirty="0"/>
              <a:t>                       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9.5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景深效果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94915" name="Picture 4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752600"/>
            <a:ext cx="8991600" cy="5056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5938" name="Rectangle 3"/>
          <p:cNvSpPr>
            <a:spLocks noGrp="1"/>
          </p:cNvSpPr>
          <p:nvPr>
            <p:ph idx="1"/>
          </p:nvPr>
        </p:nvSpPr>
        <p:spPr>
          <a:xfrm>
            <a:off x="457200" y="990600"/>
            <a:ext cx="77724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一、按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“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q”</a:t>
            </a:r>
            <a:r>
              <a:rPr lang="zh-CN" altLang="en-US" sz="2800" b="1" dirty="0">
                <a:latin typeface="宋体" panose="02010600030101010101" pitchFamily="2" charset="-122"/>
              </a:rPr>
              <a:t>进入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快速蒙版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二、选择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渐变工具</a:t>
            </a:r>
            <a:r>
              <a:rPr lang="zh-CN" altLang="en-US" sz="2800" b="1" dirty="0">
                <a:latin typeface="宋体" panose="02010600030101010101" pitchFamily="2" charset="-122"/>
              </a:rPr>
              <a:t>中的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径向渐变</a:t>
            </a:r>
            <a:r>
              <a:rPr lang="zh-CN" altLang="en-US" sz="2800" b="1" dirty="0">
                <a:latin typeface="宋体" panose="02010600030101010101" pitchFamily="2" charset="-122"/>
              </a:rPr>
              <a:t>并绘制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三、按“</a:t>
            </a:r>
            <a:r>
              <a:rPr lang="en-US" altLang="zh-CN" sz="2800" b="1" dirty="0">
                <a:latin typeface="宋体" panose="02010600030101010101" pitchFamily="2" charset="-122"/>
              </a:rPr>
              <a:t>q”</a:t>
            </a:r>
            <a:r>
              <a:rPr lang="zh-CN" altLang="en-US" sz="2800" b="1" dirty="0">
                <a:latin typeface="宋体" panose="02010600030101010101" pitchFamily="2" charset="-122"/>
              </a:rPr>
              <a:t>退出，回到标准模式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四、运用滤镜</a:t>
            </a:r>
            <a:r>
              <a:rPr lang="en-US" altLang="zh-CN" sz="2800" b="1" dirty="0">
                <a:latin typeface="宋体" panose="02010600030101010101" pitchFamily="2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镜头模糊</a:t>
            </a:r>
            <a:r>
              <a:rPr lang="zh-CN" altLang="en-US" sz="2800" b="1" dirty="0">
                <a:latin typeface="宋体" panose="02010600030101010101" pitchFamily="2" charset="-122"/>
              </a:rPr>
              <a:t>，设置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半径</a:t>
            </a:r>
            <a:r>
              <a:rPr lang="zh-CN" altLang="en-US" sz="2800" b="1" dirty="0">
                <a:latin typeface="宋体" panose="02010600030101010101" pitchFamily="2" charset="-122"/>
              </a:rPr>
              <a:t>参数。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五、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反选</a:t>
            </a:r>
            <a:r>
              <a:rPr lang="zh-CN" altLang="en-US" sz="2800" b="1" dirty="0">
                <a:latin typeface="宋体" panose="02010600030101010101" pitchFamily="2" charset="-122"/>
              </a:rPr>
              <a:t>，运用滤镜</a:t>
            </a:r>
            <a:r>
              <a:rPr lang="en-US" altLang="zh-CN" sz="2800" b="1" dirty="0">
                <a:latin typeface="宋体" panose="02010600030101010101" pitchFamily="2" charset="-122"/>
              </a:rPr>
              <a:t>—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USM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锐化</a:t>
            </a:r>
            <a:r>
              <a:rPr lang="zh-CN" altLang="en-US" sz="2800" b="1" dirty="0">
                <a:latin typeface="宋体" panose="02010600030101010101" pitchFamily="2" charset="-122"/>
              </a:rPr>
              <a:t>，设置数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  量为</a:t>
            </a:r>
            <a:r>
              <a:rPr lang="en-US" altLang="zh-CN" sz="2800" b="1" dirty="0">
                <a:latin typeface="宋体" panose="02010600030101010101" pitchFamily="2" charset="-122"/>
              </a:rPr>
              <a:t>85.</a:t>
            </a:r>
            <a:endParaRPr lang="en-US" altLang="zh-CN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9696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96964" name="Picture 4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4088"/>
            <a:ext cx="9144000" cy="51419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5974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/>
              <a:t>步骤：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1</a:t>
            </a:r>
            <a:r>
              <a:rPr lang="zh-CN" altLang="en-US" dirty="0"/>
              <a:t>、选择魔棒工具，</a:t>
            </a:r>
            <a:r>
              <a:rPr lang="zh-CN" altLang="en-US" dirty="0">
                <a:solidFill>
                  <a:srgbClr val="C00000"/>
                </a:solidFill>
              </a:rPr>
              <a:t>在选项栏中撤销</a:t>
            </a:r>
            <a:r>
              <a:rPr lang="zh-CN" altLang="en-US" dirty="0">
                <a:solidFill>
                  <a:srgbClr val="FF0000"/>
                </a:solidFill>
              </a:rPr>
              <a:t>（连续）</a:t>
            </a:r>
            <a:r>
              <a:rPr lang="zh-CN" altLang="en-US" dirty="0">
                <a:solidFill>
                  <a:srgbClr val="C00000"/>
                </a:solidFill>
              </a:rPr>
              <a:t>复选框， 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altLang="zh-CN" dirty="0"/>
              <a:t>    2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zh-CN" altLang="en-US" dirty="0"/>
              <a:t>背景，</a:t>
            </a:r>
            <a:r>
              <a:rPr lang="zh-CN" altLang="en-US" dirty="0">
                <a:solidFill>
                  <a:srgbClr val="FF0000"/>
                </a:solidFill>
              </a:rPr>
              <a:t>取消选择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/>
              <a:t>    3</a:t>
            </a:r>
            <a:r>
              <a:rPr lang="zh-CN" altLang="en-US" dirty="0"/>
              <a:t>、新建图层，用油漆桶填色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CTRL+D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79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9798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97988" name="Picture 5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94413" cy="3427413"/>
          </a:xfrm>
          <a:prstGeom prst="rect">
            <a:avLst/>
          </a:prstGeom>
          <a:noFill/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97989" name="Picture 4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88" y="3430588"/>
            <a:ext cx="6094412" cy="3427412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4130" name="内容占位符 2"/>
          <p:cNvSpPr>
            <a:spLocks noGrp="1"/>
          </p:cNvSpPr>
          <p:nvPr>
            <p:ph idx="1"/>
          </p:nvPr>
        </p:nvSpPr>
        <p:spPr>
          <a:xfrm>
            <a:off x="228600" y="457200"/>
            <a:ext cx="89154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作业题目：证件照制作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buNone/>
            </a:pPr>
            <a:r>
              <a:rPr lang="en-US" altLang="zh-CN" dirty="0"/>
              <a:t>  </a:t>
            </a:r>
            <a:r>
              <a:rPr lang="zh-CN" altLang="en-US" dirty="0"/>
              <a:t>尺寸</a:t>
            </a:r>
            <a:r>
              <a:rPr lang="en-US" altLang="zh-CN" dirty="0"/>
              <a:t> </a:t>
            </a:r>
            <a:r>
              <a:rPr lang="en-US" dirty="0"/>
              <a:t>148X210 mm</a:t>
            </a:r>
            <a:r>
              <a:rPr lang="zh-CN" altLang="en-US" dirty="0"/>
              <a:t>，</a:t>
            </a:r>
            <a:r>
              <a:rPr lang="en-US" altLang="zh-CN" dirty="0"/>
              <a:t>150dpi, </a:t>
            </a:r>
            <a:r>
              <a:rPr lang="zh-CN" altLang="en-US" dirty="0"/>
              <a:t>蓝色或者红色背景</a:t>
            </a:r>
            <a:endParaRPr lang="zh-CN" altLang="en-US" dirty="0"/>
          </a:p>
        </p:txBody>
      </p:sp>
      <p:pic>
        <p:nvPicPr>
          <p:cNvPr id="304131" name="图片 2" descr="CgAPDU-U1926xy1DAANgKbgbhHc201_700x0x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1682750"/>
            <a:ext cx="3657600" cy="517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4130" name="内容占位符 2"/>
          <p:cNvSpPr>
            <a:spLocks noGrp="1"/>
          </p:cNvSpPr>
          <p:nvPr>
            <p:ph idx="1"/>
          </p:nvPr>
        </p:nvSpPr>
        <p:spPr>
          <a:xfrm>
            <a:off x="228600" y="457200"/>
            <a:ext cx="89154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作业题目：证件照制作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2" name="图片 1" descr="QQ图片202405230923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371600"/>
            <a:ext cx="7968615" cy="469709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51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30515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评判标准：</a:t>
            </a:r>
            <a:endParaRPr lang="en-US" altLang="zh-CN" b="1" dirty="0"/>
          </a:p>
          <a:p>
            <a:r>
              <a:rPr lang="zh-CN" altLang="en-US" dirty="0"/>
              <a:t>照片尺寸，照片纸打印，照片清晰度，背景颜色（只能是红色或者蓝色），构图，透视关系，光线是否均匀，抠像效果（是否有白边，发丝），雀斑，眼袋等，笑容</a:t>
            </a:r>
            <a:endParaRPr lang="zh-CN" altLang="en-US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6178" name="内容占位符 2"/>
          <p:cNvSpPr>
            <a:spLocks noGrp="1"/>
          </p:cNvSpPr>
          <p:nvPr>
            <p:ph idx="1"/>
          </p:nvPr>
        </p:nvSpPr>
        <p:spPr>
          <a:xfrm>
            <a:off x="228600" y="1295400"/>
            <a:ext cx="82296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作业题目：我与成信大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buNone/>
            </a:pPr>
            <a:r>
              <a:rPr lang="zh-CN" altLang="en-US" dirty="0"/>
              <a:t>          以发现的眼光寻找你认为有纪念意义的</a:t>
            </a:r>
            <a:r>
              <a:rPr lang="zh-CN" altLang="en-US" dirty="0">
                <a:solidFill>
                  <a:srgbClr val="FF0000"/>
                </a:solidFill>
              </a:rPr>
              <a:t>成信大场景</a:t>
            </a:r>
            <a:r>
              <a:rPr lang="zh-CN" altLang="en-US" dirty="0"/>
              <a:t>，拍摄作为背景。以</a:t>
            </a:r>
            <a:r>
              <a:rPr lang="zh-CN" altLang="en-US" dirty="0">
                <a:solidFill>
                  <a:srgbClr val="FF0000"/>
                </a:solidFill>
              </a:rPr>
              <a:t>自己</a:t>
            </a:r>
            <a:r>
              <a:rPr lang="zh-CN" altLang="en-US" dirty="0"/>
              <a:t>为模特拍摄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个或以上</a:t>
            </a:r>
            <a:r>
              <a:rPr lang="zh-CN" altLang="en-US" dirty="0"/>
              <a:t>不同的</a:t>
            </a:r>
            <a:r>
              <a:rPr lang="zh-CN" altLang="en-US" dirty="0">
                <a:solidFill>
                  <a:srgbClr val="FF0000"/>
                </a:solidFill>
              </a:rPr>
              <a:t>全身</a:t>
            </a:r>
            <a:r>
              <a:rPr lang="zh-CN" altLang="en-US" dirty="0"/>
              <a:t>动作，最后利用</a:t>
            </a:r>
            <a:r>
              <a:rPr lang="en-US" altLang="zh-CN" dirty="0"/>
              <a:t>PS</a:t>
            </a:r>
            <a:r>
              <a:rPr lang="zh-CN" altLang="en-US" dirty="0"/>
              <a:t>技术合成人物与场景。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要求人物与场景</a:t>
            </a:r>
            <a:r>
              <a:rPr lang="zh-CN" altLang="en-US" dirty="0">
                <a:solidFill>
                  <a:srgbClr val="FF0000"/>
                </a:solidFill>
              </a:rPr>
              <a:t>比例适当（人物可以适当放大）</a:t>
            </a:r>
            <a:r>
              <a:rPr lang="zh-CN" altLang="en-US" dirty="0"/>
              <a:t>，合成效果真实。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   </a:t>
            </a:r>
            <a:r>
              <a:rPr lang="zh-CN" altLang="en-US" dirty="0"/>
              <a:t>尺寸</a:t>
            </a:r>
            <a:r>
              <a:rPr lang="en-US" altLang="zh-CN" dirty="0"/>
              <a:t> 1920X1080  </a:t>
            </a:r>
            <a:r>
              <a:rPr lang="zh-CN" altLang="en-US" dirty="0"/>
              <a:t>分辨率</a:t>
            </a:r>
            <a:r>
              <a:rPr lang="en-US" altLang="zh-CN" dirty="0"/>
              <a:t>100dpi</a:t>
            </a:r>
            <a:endParaRPr lang="en-US" altLang="zh-CN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pic>
        <p:nvPicPr>
          <p:cNvPr id="307203" name="内容占位符 3" descr="1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84175" y="228600"/>
            <a:ext cx="8455025" cy="6629400"/>
          </a:xfr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pic>
        <p:nvPicPr>
          <p:cNvPr id="3" name="内容占位符 2" descr="QQ图片202405230924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990600"/>
            <a:ext cx="9098280" cy="5481955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9010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作    业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99011" name="内容占位符 3" descr="2796172418660840368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8600" y="1284288"/>
            <a:ext cx="8686800" cy="5573712"/>
          </a:xfr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00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pic>
        <p:nvPicPr>
          <p:cNvPr id="300035" name="内容占位符 3" descr="a9b1c8f9d72a60592b21e2622c34349b023bbad7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04800" y="685800"/>
            <a:ext cx="8610600" cy="5864225"/>
          </a:xfr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-1720215" y="-15240"/>
            <a:ext cx="12613640" cy="6845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QQ图片2024030112590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0"/>
            <a:ext cx="530733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70" name="标题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7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、添加与减少选区</a:t>
            </a:r>
            <a:endParaRPr lang="zh-CN" altLang="en-US" dirty="0"/>
          </a:p>
        </p:txBody>
      </p:sp>
      <p:pic>
        <p:nvPicPr>
          <p:cNvPr id="160771" name="内容占位符 5" descr="运动剪影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838200"/>
            <a:ext cx="9144000" cy="4498975"/>
          </a:xfrm>
          <a:ln w="15875">
            <a:solidFill>
              <a:schemeClr val="accent1">
                <a:alpha val="100000"/>
              </a:schemeClr>
            </a:solidFill>
            <a:miter lim="800000"/>
            <a:headEnd/>
            <a:tailEnd/>
          </a:ln>
        </p:spPr>
      </p:pic>
      <p:sp>
        <p:nvSpPr>
          <p:cNvPr id="160772" name="TextBox 6"/>
          <p:cNvSpPr txBox="1"/>
          <p:nvPr/>
        </p:nvSpPr>
        <p:spPr>
          <a:xfrm>
            <a:off x="457200" y="5867400"/>
            <a:ext cx="74676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Shift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：添加选区    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Alt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：减少选区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-1720215" y="-15240"/>
            <a:ext cx="12613640" cy="6845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QQ图片20240527164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56318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92202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00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2020012020林铁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381000"/>
            <a:ext cx="9320530" cy="621411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9220200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00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2020021128向羽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0"/>
            <a:ext cx="48482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92202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00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陈俊霖-2020031083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400"/>
            <a:ext cx="9188450" cy="652399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9010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错误范例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内容占位符 2" descr="2021122044潘婕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1371600"/>
            <a:ext cx="7099300" cy="5326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570" y="867410"/>
            <a:ext cx="499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没有阴影，人物悬空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9220200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0034" name="标题 1"/>
          <p:cNvSpPr>
            <a:spLocks noGrp="1"/>
          </p:cNvSpPr>
          <p:nvPr>
            <p:ph type="title"/>
          </p:nvPr>
        </p:nvSpPr>
        <p:spPr>
          <a:xfrm>
            <a:off x="-635" y="-29845"/>
            <a:ext cx="9490710" cy="114300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/>
          <a:p>
            <a:r>
              <a:rPr lang="zh-CN" altLang="en-US" sz="3600" dirty="0"/>
              <a:t>没有下半身，难度降低了，至少要有一个全身</a:t>
            </a:r>
            <a:endParaRPr lang="zh-CN" altLang="en-US" sz="3600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2020022089朱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00"/>
            <a:ext cx="9277350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9220200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0034" name="标题 1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2021021208苏依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" y="0"/>
            <a:ext cx="9144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2570" y="165735"/>
            <a:ext cx="49390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全是背影</a:t>
            </a:r>
            <a:endParaRPr lang="zh-CN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922020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0034" name="标题 1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/>
          <a:p>
            <a:r>
              <a:rPr lang="zh-CN" altLang="en-US" dirty="0"/>
              <a:t>像素</a:t>
            </a:r>
            <a:r>
              <a:rPr lang="zh-CN" altLang="en-US" dirty="0"/>
              <a:t>太低看不清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20210306073 聂翔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2209800"/>
            <a:ext cx="499491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QQ图片202204051610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720215" y="-15240"/>
            <a:ext cx="12613640" cy="6845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pic>
        <p:nvPicPr>
          <p:cNvPr id="2" name="图片 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445" y="2388235"/>
            <a:ext cx="4048760" cy="2065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4" name="标题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、选区的交叉选择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61795" name="内容占位符 3" descr="人物剪影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58838" y="914400"/>
            <a:ext cx="7180262" cy="4559300"/>
          </a:xfrm>
          <a:ln w="19050">
            <a:solidFill>
              <a:srgbClr val="FF3399">
                <a:alpha val="100000"/>
              </a:srgbClr>
            </a:solidFill>
            <a:miter lim="800000"/>
            <a:headEnd/>
            <a:tailEnd/>
          </a:ln>
        </p:spPr>
      </p:pic>
      <p:sp>
        <p:nvSpPr>
          <p:cNvPr id="161796" name="TextBox 4"/>
          <p:cNvSpPr txBox="1"/>
          <p:nvPr/>
        </p:nvSpPr>
        <p:spPr>
          <a:xfrm>
            <a:off x="533400" y="5581650"/>
            <a:ext cx="75438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、选择矩形选框工具，在选项栏中选择新选区，绘制 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选区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、在选项栏中选择与选区交叉，绘制新选区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295400" y="635"/>
            <a:ext cx="11224895" cy="685673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pic>
        <p:nvPicPr>
          <p:cNvPr id="2" name="图片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960" y="337185"/>
            <a:ext cx="9217025" cy="6047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726565" y="0"/>
            <a:ext cx="11915775" cy="6833235"/>
          </a:xfrm>
          <a:prstGeom prst="rect">
            <a:avLst/>
          </a:prstGeom>
          <a:gradFill>
            <a:gsLst>
              <a:gs pos="0">
                <a:srgbClr val="A0686F"/>
              </a:gs>
              <a:gs pos="100000">
                <a:srgbClr val="894C53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pic>
        <p:nvPicPr>
          <p:cNvPr id="2" name="图片 1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7980" y="188595"/>
            <a:ext cx="9566275" cy="6401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1058" name="Rectangle 3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/>
              <a:t>考试内容：</a:t>
            </a:r>
            <a:endParaRPr lang="zh-CN" altLang="en-US" dirty="0"/>
          </a:p>
          <a:p>
            <a:r>
              <a:rPr lang="zh-CN" altLang="en-US" dirty="0"/>
              <a:t>以“我与成信大”为题进行创作。</a:t>
            </a:r>
            <a:endParaRPr lang="zh-CN" altLang="en-US" dirty="0"/>
          </a:p>
          <a:p>
            <a:r>
              <a:rPr lang="zh-CN" altLang="en-US" dirty="0"/>
              <a:t>拍摄自己</a:t>
            </a:r>
            <a:r>
              <a:rPr lang="en-US" altLang="zh-CN" dirty="0"/>
              <a:t>3</a:t>
            </a:r>
            <a:r>
              <a:rPr lang="zh-CN" altLang="en-US" dirty="0"/>
              <a:t>个不同的全身动作，然后运用通道技术，钢笔，选区等多种技术进行人物抠像，最后与成信大校园典型的场景合成。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尺寸要求为不低于</a:t>
            </a:r>
            <a:r>
              <a:rPr lang="en-US" altLang="zh-CN" dirty="0">
                <a:sym typeface="+mn-ea"/>
              </a:rPr>
              <a:t>1024X768</a:t>
            </a:r>
            <a:r>
              <a:rPr lang="zh-CN" altLang="en-US" dirty="0">
                <a:sym typeface="+mn-ea"/>
              </a:rPr>
              <a:t>大小，精度不低于</a:t>
            </a:r>
            <a:r>
              <a:rPr lang="en-US" altLang="zh-CN" dirty="0">
                <a:sym typeface="+mn-ea"/>
              </a:rPr>
              <a:t>100</a:t>
            </a:r>
            <a:r>
              <a:rPr lang="en-US" altLang="zh-CN" dirty="0">
                <a:sym typeface="+mn-ea"/>
              </a:rPr>
              <a:t>dpi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dirty="0"/>
              <a:t>尺寸要求为</a:t>
            </a:r>
            <a:r>
              <a:rPr lang="en-US" altLang="zh-CN" dirty="0"/>
              <a:t>A4</a:t>
            </a:r>
            <a:r>
              <a:rPr lang="zh-CN" altLang="en-US" dirty="0"/>
              <a:t>大小，精度为</a:t>
            </a:r>
            <a:r>
              <a:rPr lang="en-US" altLang="zh-CN" dirty="0"/>
              <a:t>300dpi,</a:t>
            </a:r>
            <a:r>
              <a:rPr lang="zh-CN" altLang="en-US" dirty="0"/>
              <a:t>打印彩色相片纸。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20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30208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评判标准</a:t>
            </a:r>
            <a:endParaRPr lang="zh-CN" altLang="en-US" b="1" dirty="0"/>
          </a:p>
          <a:p>
            <a:r>
              <a:rPr lang="zh-CN" altLang="en-US" dirty="0"/>
              <a:t>人物数量 不少于</a:t>
            </a:r>
            <a:r>
              <a:rPr lang="en-US" altLang="zh-CN" dirty="0"/>
              <a:t>3</a:t>
            </a:r>
            <a:r>
              <a:rPr lang="zh-CN" altLang="en-US" dirty="0"/>
              <a:t>个，</a:t>
            </a:r>
            <a:r>
              <a:rPr lang="en-US" altLang="zh-CN" dirty="0"/>
              <a:t> </a:t>
            </a:r>
            <a:r>
              <a:rPr lang="zh-CN" altLang="en-US" dirty="0"/>
              <a:t>尽量全身，根据画面需要尽量是正面和侧面，避免背面。是否选择的成信大，是否添加投影，投影是否真实，比例关系，透视关系，场景的选择，抠像效果（是否有白边，发丝）互动效果</a:t>
            </a:r>
            <a:endParaRPr lang="zh-CN" altLang="en-US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3106" name="Rectangle 3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vert="horz" wrap="square" lIns="91440" tIns="45720" rIns="91440" bIns="45720" anchor="t" anchorCtr="0"/>
          <a:p>
            <a:pPr>
              <a:lnSpc>
                <a:spcPct val="90000"/>
              </a:lnSpc>
            </a:pPr>
            <a:r>
              <a:rPr lang="zh-CN" altLang="en-US" sz="2800" dirty="0"/>
              <a:t>评分标准：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人物数量必须为</a:t>
            </a:r>
            <a:r>
              <a:rPr lang="en-US" altLang="zh-CN" sz="2800" dirty="0"/>
              <a:t>3</a:t>
            </a:r>
            <a:r>
              <a:rPr lang="zh-CN" altLang="en-US" sz="2800" dirty="0"/>
              <a:t>个，全身。  </a:t>
            </a:r>
            <a:r>
              <a:rPr lang="en-US" altLang="zh-CN" sz="2800" dirty="0"/>
              <a:t>20</a:t>
            </a:r>
            <a:r>
              <a:rPr lang="zh-CN" altLang="en-US" sz="2800" dirty="0"/>
              <a:t>分，少一个扣</a:t>
            </a:r>
            <a:r>
              <a:rPr lang="en-US" altLang="zh-CN" sz="2800" dirty="0"/>
              <a:t>10</a:t>
            </a:r>
            <a:r>
              <a:rPr lang="zh-CN" altLang="en-US" sz="2800" dirty="0"/>
              <a:t>分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根据画面需要尽量是正面和侧面，避免背面。</a:t>
            </a:r>
            <a:r>
              <a:rPr lang="en-US" sz="2800" dirty="0"/>
              <a:t>2</a:t>
            </a:r>
            <a:r>
              <a:rPr lang="en-US" altLang="zh-CN" sz="2800" dirty="0"/>
              <a:t>0</a:t>
            </a:r>
            <a:r>
              <a:rPr lang="zh-CN" altLang="en-US" sz="2800" dirty="0"/>
              <a:t>分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抠像效果的好坏（是否有白边，发丝）  </a:t>
            </a:r>
            <a:r>
              <a:rPr lang="en-US" altLang="zh-CN" sz="2800" dirty="0"/>
              <a:t>10</a:t>
            </a:r>
            <a:r>
              <a:rPr lang="zh-CN" altLang="en-US" sz="2800" dirty="0"/>
              <a:t>分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是否添加投影，投影是否真实。  </a:t>
            </a:r>
            <a:r>
              <a:rPr lang="en-US" altLang="zh-CN" sz="2800" dirty="0"/>
              <a:t>10</a:t>
            </a:r>
            <a:r>
              <a:rPr lang="zh-CN" altLang="en-US" sz="2800" dirty="0"/>
              <a:t>分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比例关系，透视关系是否正确。  </a:t>
            </a:r>
            <a:r>
              <a:rPr lang="en-US" altLang="zh-CN" sz="2800" dirty="0"/>
              <a:t>10</a:t>
            </a:r>
            <a:r>
              <a:rPr lang="zh-CN" altLang="en-US" sz="2800" dirty="0"/>
              <a:t>分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场景的选择与画面构图。 </a:t>
            </a:r>
            <a:r>
              <a:rPr lang="en-US" altLang="zh-CN" sz="2800" dirty="0"/>
              <a:t>               </a:t>
            </a:r>
            <a:r>
              <a:rPr lang="en-US" sz="2800" dirty="0"/>
              <a:t>10</a:t>
            </a:r>
            <a:r>
              <a:rPr lang="zh-CN" altLang="en-US" sz="2800" dirty="0"/>
              <a:t>分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人物是否有互动 ，造型是否有趣。   </a:t>
            </a:r>
            <a:r>
              <a:rPr lang="en-US" altLang="zh-CN" sz="2800" dirty="0"/>
              <a:t>10</a:t>
            </a:r>
            <a:r>
              <a:rPr lang="zh-CN" altLang="en-US" sz="2800" dirty="0"/>
              <a:t>分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画面清晰度</a:t>
            </a:r>
            <a:r>
              <a:rPr lang="en-US" altLang="zh-CN" sz="2800" dirty="0"/>
              <a:t>                                        10</a:t>
            </a:r>
            <a:r>
              <a:rPr lang="zh-CN" altLang="en-US" sz="2800" dirty="0"/>
              <a:t>分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8226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zh-CN" altLang="en-US" dirty="0"/>
              <a:t>我与名人有个约会</a:t>
            </a:r>
            <a:endParaRPr lang="zh-CN" altLang="en-US" dirty="0"/>
          </a:p>
        </p:txBody>
      </p:sp>
      <p:sp>
        <p:nvSpPr>
          <p:cNvPr id="30822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zh-CN" altLang="en-US" dirty="0"/>
          </a:p>
        </p:txBody>
      </p:sp>
      <p:pic>
        <p:nvPicPr>
          <p:cNvPr id="308228" name="Picture 4" descr="ps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1066800"/>
            <a:ext cx="4210050" cy="748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92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dirty="0"/>
              <a:t> </a:t>
            </a:r>
            <a:r>
              <a:rPr lang="zh-CN" altLang="en-US" b="1" dirty="0"/>
              <a:t>第九章  通道抠像 </a:t>
            </a:r>
            <a:endParaRPr lang="zh-CN" altLang="en-US" b="1" dirty="0"/>
          </a:p>
        </p:txBody>
      </p:sp>
      <p:sp>
        <p:nvSpPr>
          <p:cNvPr id="309251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知识点：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综合利用钢笔工具，选区，通道，蒙版，图像混合模式等技术进行抠像及合成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</a:t>
            </a:r>
            <a:r>
              <a:rPr lang="zh-CN" altLang="en-US" dirty="0"/>
              <a:t>重难点：</a:t>
            </a:r>
            <a:r>
              <a:rPr lang="zh-CN" altLang="en-US" dirty="0">
                <a:solidFill>
                  <a:srgbClr val="FF0000"/>
                </a:solidFill>
              </a:rPr>
              <a:t>通道技术，蒙版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/>
              <a:t>   实例：</a:t>
            </a:r>
            <a:r>
              <a:rPr lang="zh-CN" altLang="en-US" dirty="0"/>
              <a:t>蝉，人物发丝，玻璃瓶抠像</a:t>
            </a:r>
            <a:endParaRPr lang="en-US" altLang="zh-CN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0274" name="Rectangle 3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334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Adobe 黑体 Std R" panose="020B0400000000000000" pitchFamily="34" charset="-122"/>
              </a:rPr>
              <a:t>一、婵的抠像练习</a:t>
            </a:r>
            <a:endParaRPr lang="zh-CN" altLang="en-US" b="1" dirty="0">
              <a:ea typeface="Adobe 黑体 Std R" panose="020B0400000000000000" pitchFamily="34" charset="-122"/>
            </a:endParaRPr>
          </a:p>
        </p:txBody>
      </p:sp>
      <p:pic>
        <p:nvPicPr>
          <p:cNvPr id="310275" name="Picture 4" descr="Cica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19200"/>
            <a:ext cx="4497388" cy="420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10276" name="Picture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88" y="2657475"/>
            <a:ext cx="4494212" cy="4200525"/>
          </a:xfrm>
          <a:prstGeom prst="rect">
            <a:avLst/>
          </a:prstGeom>
          <a:noFill/>
          <a:ln w="2857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12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pic>
        <p:nvPicPr>
          <p:cNvPr id="311299" name="内容占位符 3" descr="Cicada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808163" y="0"/>
            <a:ext cx="7335837" cy="6858000"/>
          </a:xfrm>
          <a:solidFill>
            <a:schemeClr val="accent1">
              <a:alpha val="100000"/>
            </a:schemeClr>
          </a:solidFill>
          <a:ln w="19050">
            <a:solidFill>
              <a:srgbClr val="FF6600">
                <a:alpha val="100000"/>
              </a:srgbClr>
            </a:solidFill>
            <a:miter lim="800000"/>
            <a:headEnd/>
            <a:tailEnd/>
          </a:ln>
        </p:spPr>
      </p:pic>
      <p:sp>
        <p:nvSpPr>
          <p:cNvPr id="311300" name="TextBox 3"/>
          <p:cNvSpPr txBox="1"/>
          <p:nvPr/>
        </p:nvSpPr>
        <p:spPr>
          <a:xfrm>
            <a:off x="131763" y="990600"/>
            <a:ext cx="1292225" cy="32797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p>
            <a:r>
              <a:rPr lang="zh-CN" altLang="en-US" sz="3600" b="1" dirty="0">
                <a:latin typeface="Arial" panose="020B0604020202020204" pitchFamily="34" charset="0"/>
              </a:rPr>
              <a:t>普通抠像的结果</a:t>
            </a:r>
            <a:endParaRPr lang="zh-CN" altLang="en-US" sz="3600" b="1" dirty="0">
              <a:latin typeface="Arial" panose="020B0604020202020204" pitchFamily="34" charset="0"/>
            </a:endParaRPr>
          </a:p>
          <a:p>
            <a:endParaRPr lang="zh-CN" altLang="en-US" sz="36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2322" name="Rectangle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287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步骤：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一、观察三个通道</a:t>
            </a:r>
            <a:endParaRPr lang="zh-CN" altLang="en-US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12323" name="图片 2" descr="h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4000"/>
            <a:ext cx="3578225" cy="33575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12324" name="图片 5" descr="l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43200"/>
            <a:ext cx="3575050" cy="3352800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12325" name="图片 6" descr="l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425" y="3733800"/>
            <a:ext cx="3330575" cy="312420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600" dirty="0">
                <a:latin typeface="黑体" panose="02010609060101010101" charset="-122"/>
                <a:ea typeface="黑体" panose="02010609060101010101" charset="-122"/>
              </a:rPr>
              <a:t>9</a:t>
            </a:r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、利用磁性套索工具选择复杂图像</a:t>
            </a:r>
            <a:endParaRPr lang="zh-CN" altLang="en-US" sz="3600" dirty="0"/>
          </a:p>
        </p:txBody>
      </p:sp>
      <p:pic>
        <p:nvPicPr>
          <p:cNvPr id="154627" name="内容占位符 4" descr="钱包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990600"/>
            <a:ext cx="4572000" cy="4367213"/>
          </a:xfrm>
          <a:ln w="19050">
            <a:solidFill>
              <a:srgbClr val="00B0F0">
                <a:alpha val="100000"/>
              </a:srgbClr>
            </a:solidFill>
            <a:miter lim="800000"/>
            <a:headEnd/>
            <a:tailEnd/>
          </a:ln>
        </p:spPr>
      </p:pic>
      <p:pic>
        <p:nvPicPr>
          <p:cNvPr id="154628" name="图片 5" descr="钱包-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90788"/>
            <a:ext cx="4572000" cy="43672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3346" name="Rectangle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步骤：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二、</a:t>
            </a:r>
            <a:r>
              <a:rPr lang="zh-CN" altLang="en-US" sz="28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复制蓝色通道副本</a:t>
            </a:r>
            <a:endParaRPr lang="zh-CN" altLang="en-US" sz="2800" dirty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三、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Ctrl+I 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反相处理</a:t>
            </a:r>
            <a:r>
              <a:rPr lang="zh-CN" altLang="en-US" sz="2800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（白色可见）</a:t>
            </a:r>
            <a:endParaRPr lang="zh-CN" altLang="en-US" sz="2800" b="1" dirty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</a:t>
            </a:r>
            <a:r>
              <a:rPr lang="zh-CN" altLang="en-US" sz="2800" dirty="0">
                <a:solidFill>
                  <a:srgbClr val="0070C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四、调整蝉的头部：</a:t>
            </a:r>
            <a:endParaRPr lang="zh-CN" altLang="en-US" sz="2800" dirty="0">
              <a:solidFill>
                <a:srgbClr val="0070C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（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）多边形套索工具选择头部，设置羽化值为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</a:t>
            </a:r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）用</a:t>
            </a:r>
            <a:r>
              <a:rPr lang="zh-CN" altLang="en-US" sz="28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曲线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工具（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Ctrl+M 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）调整明暗</a:t>
            </a:r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3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）部分细节用画笔工具涂抹掉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   </a:t>
            </a:r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4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）用</a:t>
            </a:r>
            <a:r>
              <a:rPr lang="zh-CN" altLang="en-US" sz="28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色阶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工具（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Ctrl+L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）调整对比度</a:t>
            </a:r>
            <a:endParaRPr lang="zh-CN" altLang="en-US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</a:t>
            </a:r>
            <a:endParaRPr lang="zh-CN" altLang="en-US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43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pic>
        <p:nvPicPr>
          <p:cNvPr id="314371" name="内容占位符 3" descr="k1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38200" y="0"/>
            <a:ext cx="7335838" cy="6858000"/>
          </a:xfr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5394" name="Rectangle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287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五、调整蝉的翅膀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:</a:t>
            </a:r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）抠出翅膀精细的纹理</a:t>
            </a:r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）保持翅膀的灰色透明度</a:t>
            </a:r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endParaRPr lang="zh-CN" altLang="en-US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</a:t>
            </a:r>
            <a:endParaRPr lang="zh-CN" altLang="en-US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15395" name="图片 2" descr="k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7838" y="2057400"/>
            <a:ext cx="5795962" cy="4800600"/>
          </a:xfrm>
          <a:prstGeom prst="rect">
            <a:avLst/>
          </a:prstGeom>
          <a:noFill/>
          <a:ln w="28575" cap="flat" cmpd="sng">
            <a:solidFill>
              <a:srgbClr val="FF99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6418" name="Rectangle 2"/>
          <p:cNvSpPr>
            <a:spLocks noGrp="1"/>
          </p:cNvSpPr>
          <p:nvPr>
            <p:ph idx="1"/>
          </p:nvPr>
        </p:nvSpPr>
        <p:spPr>
          <a:xfrm>
            <a:off x="152400" y="381000"/>
            <a:ext cx="8991600" cy="5287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六、调整蝉的腹部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:</a:t>
            </a:r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</a:t>
            </a: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</a:t>
            </a: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）用套索勾选腹部调色，用画笔涂掉局部灰色</a:t>
            </a:r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</a:t>
            </a:r>
            <a:endParaRPr lang="zh-CN" altLang="en-US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</a:t>
            </a:r>
            <a:endParaRPr lang="zh-CN" altLang="en-US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16419" name="图片 3" descr="k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1481138"/>
            <a:ext cx="6400800" cy="5376862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42" name="Rectangle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287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七、用同样的方式调整其他部分</a:t>
            </a:r>
            <a:endParaRPr lang="zh-CN" altLang="en-US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</a:t>
            </a:r>
            <a:endParaRPr lang="zh-CN" altLang="en-US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17443" name="图片 2" descr="k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838" y="1143000"/>
            <a:ext cx="6761162" cy="5715000"/>
          </a:xfrm>
          <a:prstGeom prst="rect">
            <a:avLst/>
          </a:prstGeom>
          <a:noFill/>
          <a:ln w="1905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8466" name="Rectangle 2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52879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八、载入选区</a:t>
            </a:r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1</a:t>
            </a:r>
            <a:r>
              <a:rPr lang="zh-CN" altLang="en-US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、按住</a:t>
            </a:r>
            <a:r>
              <a:rPr lang="en-US" altLang="zh-CN" sz="26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Ctrl</a:t>
            </a:r>
            <a:r>
              <a:rPr lang="zh-CN" altLang="en-US" sz="26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键</a:t>
            </a:r>
            <a:r>
              <a:rPr lang="zh-CN" altLang="en-US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单击蓝副本通道，载入选区</a:t>
            </a:r>
            <a:endParaRPr lang="en-US" altLang="zh-CN" sz="26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2</a:t>
            </a:r>
            <a:r>
              <a:rPr lang="zh-CN" altLang="en-US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、回到图层面板，在背景图层上按</a:t>
            </a:r>
            <a:r>
              <a:rPr lang="en-US" altLang="zh-CN" sz="26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Ctrl+J</a:t>
            </a:r>
            <a:r>
              <a:rPr lang="zh-CN" altLang="en-US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拷贝</a:t>
            </a:r>
            <a:endParaRPr lang="en-US" altLang="zh-CN" sz="26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endParaRPr lang="zh-CN" altLang="en-US" sz="26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18467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828800"/>
            <a:ext cx="5380038" cy="5029200"/>
          </a:xfrm>
          <a:prstGeom prst="rect">
            <a:avLst/>
          </a:prstGeom>
          <a:noFill/>
          <a:ln w="2857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9490" name="Picture 3" descr="Hair-w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3038" y="2751138"/>
            <a:ext cx="5160962" cy="4106862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19491" name="Rectangle 2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b="1" dirty="0">
                <a:solidFill>
                  <a:srgbClr val="0070C0"/>
                </a:solidFill>
                <a:ea typeface="Adobe 黑体 Std R" panose="020B0400000000000000" pitchFamily="34" charset="-122"/>
              </a:rPr>
              <a:t>飘逸发丝</a:t>
            </a:r>
            <a:endParaRPr lang="zh-CN" altLang="en-US" b="1" dirty="0">
              <a:solidFill>
                <a:srgbClr val="0070C0"/>
              </a:solidFill>
              <a:ea typeface="Adobe 黑体 Std R" panose="020B0400000000000000" pitchFamily="34" charset="-122"/>
            </a:endParaRPr>
          </a:p>
        </p:txBody>
      </p:sp>
      <p:sp>
        <p:nvSpPr>
          <p:cNvPr id="319492" name="Rectangle 3"/>
          <p:cNvSpPr>
            <a:spLocks noGrp="1"/>
          </p:cNvSpPr>
          <p:nvPr>
            <p:ph idx="1"/>
          </p:nvPr>
        </p:nvSpPr>
        <p:spPr>
          <a:xfrm>
            <a:off x="830263" y="1804988"/>
            <a:ext cx="7856537" cy="4321175"/>
          </a:xfrm>
        </p:spPr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319493" name="Picture 4" descr="Hai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4816475" cy="3833813"/>
          </a:xfrm>
          <a:prstGeom prst="rect">
            <a:avLst/>
          </a:prstGeom>
          <a:noFill/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0514" name="Rectangle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zh-CN" altLang="en-US" b="1" dirty="0"/>
              <a:t>一、观察</a:t>
            </a:r>
            <a:endParaRPr lang="zh-CN" altLang="en-US" b="1" dirty="0"/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endParaRPr lang="zh-CN" altLang="en-US" dirty="0"/>
          </a:p>
        </p:txBody>
      </p:sp>
      <p:pic>
        <p:nvPicPr>
          <p:cNvPr id="320515" name="图片 2" descr="h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00"/>
            <a:ext cx="3665538" cy="2906713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20516" name="图片 4" descr="l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943350"/>
            <a:ext cx="3657600" cy="2914650"/>
          </a:xfrm>
          <a:prstGeom prst="rect">
            <a:avLst/>
          </a:prstGeom>
          <a:noFill/>
          <a:ln w="1905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20517" name="图片 3" descr="lv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438400"/>
            <a:ext cx="3665538" cy="292100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20518" name="TextBox 5"/>
          <p:cNvSpPr txBox="1"/>
          <p:nvPr/>
        </p:nvSpPr>
        <p:spPr>
          <a:xfrm>
            <a:off x="1219200" y="4038600"/>
            <a:ext cx="4921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红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20519" name="TextBox 6"/>
          <p:cNvSpPr txBox="1"/>
          <p:nvPr/>
        </p:nvSpPr>
        <p:spPr>
          <a:xfrm>
            <a:off x="3851275" y="5334000"/>
            <a:ext cx="4921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F3399"/>
                </a:solidFill>
                <a:latin typeface="Arial" panose="020B0604020202020204" pitchFamily="34" charset="0"/>
              </a:rPr>
              <a:t>绿</a:t>
            </a:r>
            <a:endParaRPr lang="zh-CN" altLang="en-US" sz="2400" b="1" dirty="0">
              <a:solidFill>
                <a:srgbClr val="FF3399"/>
              </a:solidFill>
              <a:latin typeface="Arial" panose="020B0604020202020204" pitchFamily="34" charset="0"/>
            </a:endParaRPr>
          </a:p>
        </p:txBody>
      </p:sp>
      <p:sp>
        <p:nvSpPr>
          <p:cNvPr id="320520" name="TextBox 7"/>
          <p:cNvSpPr txBox="1"/>
          <p:nvPr/>
        </p:nvSpPr>
        <p:spPr>
          <a:xfrm>
            <a:off x="7356475" y="3500438"/>
            <a:ext cx="49212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蓝</a:t>
            </a:r>
            <a:endParaRPr lang="zh-CN" altLang="en-US" sz="2400" b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1538" name="Rectangle 2"/>
          <p:cNvSpPr>
            <a:spLocks noGrp="1"/>
          </p:cNvSpPr>
          <p:nvPr>
            <p:ph idx="1"/>
          </p:nvPr>
        </p:nvSpPr>
        <p:spPr>
          <a:xfrm>
            <a:off x="457200" y="46038"/>
            <a:ext cx="8229600" cy="55927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选择人物及主要头发</a:t>
            </a:r>
            <a:endParaRPr lang="en-US" altLang="zh-CN" b="1" dirty="0"/>
          </a:p>
          <a:p>
            <a:pPr eaLnBrk="1" hangingPunct="1">
              <a:buNone/>
            </a:pPr>
            <a:r>
              <a:rPr lang="en-US" altLang="zh-CN" sz="2800" dirty="0"/>
              <a:t>     </a:t>
            </a:r>
            <a:r>
              <a:rPr lang="en-US" altLang="zh-CN" sz="2600" b="1" dirty="0"/>
              <a:t>1</a:t>
            </a:r>
            <a:r>
              <a:rPr lang="zh-CN" altLang="en-US" sz="2600" b="1" dirty="0"/>
              <a:t>、复制</a:t>
            </a:r>
            <a:r>
              <a:rPr lang="zh-CN" altLang="en-US" sz="2600" b="1" dirty="0">
                <a:solidFill>
                  <a:srgbClr val="FF0000"/>
                </a:solidFill>
              </a:rPr>
              <a:t>绿色</a:t>
            </a:r>
            <a:r>
              <a:rPr lang="zh-CN" altLang="en-US" sz="2600" b="1" dirty="0"/>
              <a:t>通道</a:t>
            </a:r>
            <a:endParaRPr lang="zh-CN" altLang="en-US" sz="2600" b="1" dirty="0"/>
          </a:p>
          <a:p>
            <a:pPr eaLnBrk="1" hangingPunct="1">
              <a:buNone/>
            </a:pPr>
            <a:r>
              <a:rPr lang="zh-CN" altLang="en-US" sz="2600" b="1" dirty="0"/>
              <a:t>     </a:t>
            </a:r>
            <a:r>
              <a:rPr lang="en-US" altLang="zh-CN" sz="2600" b="1" dirty="0"/>
              <a:t>2</a:t>
            </a:r>
            <a:r>
              <a:rPr lang="zh-CN" altLang="en-US" sz="2600" b="1" dirty="0"/>
              <a:t>、用魔术棒选择背景（</a:t>
            </a:r>
            <a:r>
              <a:rPr lang="zh-CN" altLang="en-US" sz="2600" b="1" dirty="0">
                <a:solidFill>
                  <a:srgbClr val="FF0000"/>
                </a:solidFill>
              </a:rPr>
              <a:t>头发边缘隔离出来</a:t>
            </a:r>
            <a:r>
              <a:rPr lang="zh-CN" altLang="en-US" sz="2600" b="1" dirty="0"/>
              <a:t>）</a:t>
            </a:r>
            <a:endParaRPr lang="zh-CN" altLang="en-US" sz="2600" b="1" dirty="0"/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endParaRPr lang="zh-CN" altLang="en-US" dirty="0"/>
          </a:p>
        </p:txBody>
      </p:sp>
      <p:pic>
        <p:nvPicPr>
          <p:cNvPr id="321539" name="图片 2" descr="QQ图片2015080311513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1600200"/>
            <a:ext cx="6184900" cy="5257800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2562" name="Rectangle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/>
              <a:t>    3</a:t>
            </a:r>
            <a:r>
              <a:rPr lang="zh-CN" altLang="en-US" b="1" dirty="0"/>
              <a:t>、</a:t>
            </a:r>
            <a:r>
              <a:rPr lang="zh-CN" altLang="en-US" sz="2800" dirty="0"/>
              <a:t>反选选区，只保留人物。选择绿色副本通道，用黑色填充选区。</a:t>
            </a:r>
            <a:endParaRPr lang="en-US" altLang="zh-CN" sz="2800" dirty="0"/>
          </a:p>
          <a:p>
            <a:pPr eaLnBrk="1" hangingPunct="1">
              <a:buNone/>
            </a:pPr>
            <a:endParaRPr lang="zh-CN" altLang="en-US" sz="2800" dirty="0"/>
          </a:p>
        </p:txBody>
      </p:sp>
      <p:pic>
        <p:nvPicPr>
          <p:cNvPr id="322563" name="图片 2" descr="QQ图片2015080311583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371600"/>
            <a:ext cx="6430963" cy="5486400"/>
          </a:xfrm>
          <a:prstGeom prst="rect">
            <a:avLst/>
          </a:prstGeom>
          <a:noFill/>
          <a:ln w="22225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步骤：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、选择磁性套索工具（新选区），勾选钱包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（如果出现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错选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按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Delete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键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，每按一次返回上一次锚点）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Ctrl+J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复制图层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、图像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调整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色相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饱和度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3586" name="Rectangle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/>
              <a:t>    4</a:t>
            </a:r>
            <a:r>
              <a:rPr lang="zh-CN" altLang="en-US" b="1" dirty="0"/>
              <a:t>、</a:t>
            </a:r>
            <a:r>
              <a:rPr lang="en-US" altLang="zh-CN" b="1" dirty="0"/>
              <a:t>Ctrl+I</a:t>
            </a:r>
            <a:r>
              <a:rPr lang="zh-CN" altLang="en-US" b="1" dirty="0"/>
              <a:t>反相处理</a:t>
            </a:r>
            <a:endParaRPr lang="en-US" altLang="zh-CN" sz="2800" dirty="0"/>
          </a:p>
          <a:p>
            <a:pPr eaLnBrk="1" hangingPunct="1">
              <a:buNone/>
            </a:pPr>
            <a:endParaRPr lang="zh-CN" altLang="en-US" sz="2800" dirty="0"/>
          </a:p>
        </p:txBody>
      </p:sp>
      <p:pic>
        <p:nvPicPr>
          <p:cNvPr id="323587" name="图片 3" descr="QQ图片2015080312060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025" y="914400"/>
            <a:ext cx="6911975" cy="5943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4610" name="Rectangle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局部处理</a:t>
            </a:r>
            <a:endParaRPr lang="en-US" altLang="zh-CN" b="1" dirty="0"/>
          </a:p>
          <a:p>
            <a:pPr eaLnBrk="1" hangingPunct="1">
              <a:buNone/>
            </a:pPr>
            <a:r>
              <a:rPr lang="en-US" altLang="zh-CN" b="1" dirty="0"/>
              <a:t>       </a:t>
            </a:r>
            <a:r>
              <a:rPr lang="en-US" altLang="zh-CN" sz="2800" dirty="0"/>
              <a:t>1</a:t>
            </a:r>
            <a:r>
              <a:rPr lang="zh-CN" altLang="en-US" sz="2800" dirty="0"/>
              <a:t>、用矩形工具选择睫毛部分，调整色阶（</a:t>
            </a:r>
            <a:r>
              <a:rPr lang="en-US" altLang="zh-CN" sz="2800" dirty="0"/>
              <a:t>Ctrl+L</a:t>
            </a:r>
            <a:r>
              <a:rPr lang="zh-CN" altLang="en-US" sz="2800" dirty="0"/>
              <a:t>）矩形设置羽化值为</a:t>
            </a:r>
            <a:r>
              <a:rPr lang="en-US" altLang="zh-CN" sz="2800" dirty="0"/>
              <a:t>10</a:t>
            </a:r>
            <a:endParaRPr lang="en-US" altLang="zh-CN" sz="2800" dirty="0"/>
          </a:p>
          <a:p>
            <a:pPr eaLnBrk="1" hangingPunct="1">
              <a:buNone/>
            </a:pPr>
            <a:endParaRPr lang="en-US" altLang="zh-CN" sz="2800" dirty="0"/>
          </a:p>
          <a:p>
            <a:pPr eaLnBrk="1" hangingPunct="1">
              <a:buNone/>
            </a:pPr>
            <a:endParaRPr lang="zh-CN" altLang="en-US" sz="2800" dirty="0"/>
          </a:p>
        </p:txBody>
      </p:sp>
      <p:pic>
        <p:nvPicPr>
          <p:cNvPr id="324611" name="图片 2" descr="QQ图片2015080316475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905000"/>
            <a:ext cx="5330825" cy="4953000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5634" name="Rectangle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局部处理</a:t>
            </a:r>
            <a:endParaRPr lang="en-US" altLang="zh-CN" b="1" dirty="0"/>
          </a:p>
          <a:p>
            <a:pPr eaLnBrk="1" hangingPunct="1">
              <a:buNone/>
            </a:pPr>
            <a:r>
              <a:rPr lang="en-US" altLang="zh-CN" b="1" dirty="0"/>
              <a:t>       </a:t>
            </a:r>
            <a:r>
              <a:rPr lang="en-US" altLang="zh-CN" sz="2800" dirty="0"/>
              <a:t>2</a:t>
            </a:r>
            <a:r>
              <a:rPr lang="zh-CN" altLang="en-US" sz="2800" dirty="0"/>
              <a:t>、用同样的方法调整头发的其他部分</a:t>
            </a:r>
            <a:endParaRPr lang="en-US" altLang="zh-CN" sz="2800" dirty="0"/>
          </a:p>
          <a:p>
            <a:pPr eaLnBrk="1" hangingPunct="1">
              <a:buNone/>
            </a:pPr>
            <a:endParaRPr lang="en-US" altLang="zh-CN" sz="2800" dirty="0"/>
          </a:p>
          <a:p>
            <a:pPr eaLnBrk="1" hangingPunct="1">
              <a:buNone/>
            </a:pPr>
            <a:endParaRPr lang="zh-CN" altLang="en-US" sz="2800" dirty="0"/>
          </a:p>
        </p:txBody>
      </p:sp>
      <p:pic>
        <p:nvPicPr>
          <p:cNvPr id="325635" name="图片 4" descr="QQ图片2015080316520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4000"/>
            <a:ext cx="9115425" cy="4495800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6658" name="Rectangle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局部处理</a:t>
            </a:r>
            <a:endParaRPr lang="en-US" altLang="zh-CN" b="1" dirty="0"/>
          </a:p>
          <a:p>
            <a:pPr eaLnBrk="1" hangingPunct="1">
              <a:buNone/>
            </a:pPr>
            <a:endParaRPr lang="en-US" altLang="zh-CN" sz="2800" dirty="0"/>
          </a:p>
          <a:p>
            <a:pPr eaLnBrk="1" hangingPunct="1">
              <a:buNone/>
            </a:pPr>
            <a:endParaRPr lang="zh-CN" altLang="en-US" sz="2800" dirty="0"/>
          </a:p>
        </p:txBody>
      </p:sp>
      <p:pic>
        <p:nvPicPr>
          <p:cNvPr id="326659" name="图片 3" descr="QQ图片201508031653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381000"/>
            <a:ext cx="4046538" cy="6477000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82" name="Rectangle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局部处理</a:t>
            </a:r>
            <a:endParaRPr lang="en-US" altLang="zh-CN" b="1" dirty="0"/>
          </a:p>
          <a:p>
            <a:pPr eaLnBrk="1" hangingPunct="1">
              <a:buNone/>
            </a:pPr>
            <a:endParaRPr lang="en-US" altLang="zh-CN" sz="2800" dirty="0"/>
          </a:p>
          <a:p>
            <a:pPr eaLnBrk="1" hangingPunct="1">
              <a:buNone/>
            </a:pPr>
            <a:endParaRPr lang="zh-CN" altLang="en-US" sz="2800" dirty="0"/>
          </a:p>
        </p:txBody>
      </p:sp>
      <p:pic>
        <p:nvPicPr>
          <p:cNvPr id="327683" name="图片 4" descr="QQ图片2015080316542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609600"/>
            <a:ext cx="4124325" cy="6248400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8706" name="Rectangle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/>
              <a:t>Ctrl+</a:t>
            </a:r>
            <a:r>
              <a:rPr lang="zh-CN" altLang="en-US" dirty="0"/>
              <a:t>绿副本通道载入选区，回到图层面板，</a:t>
            </a:r>
            <a:r>
              <a:rPr lang="en-US" altLang="zh-CN" dirty="0"/>
              <a:t>Ctrl+J</a:t>
            </a:r>
            <a:r>
              <a:rPr lang="zh-CN" altLang="en-US" dirty="0"/>
              <a:t>复制人物图层</a:t>
            </a:r>
            <a:endParaRPr lang="en-US" altLang="zh-CN" dirty="0"/>
          </a:p>
          <a:p>
            <a:pPr eaLnBrk="1" hangingPunct="1"/>
            <a:r>
              <a:rPr lang="zh-CN" altLang="en-US" dirty="0"/>
              <a:t>更换背景</a:t>
            </a:r>
            <a:endParaRPr lang="zh-CN" altLang="en-US" dirty="0"/>
          </a:p>
        </p:txBody>
      </p:sp>
      <p:pic>
        <p:nvPicPr>
          <p:cNvPr id="328707" name="图片 2" descr="人物发丝抠像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0" y="1752600"/>
            <a:ext cx="6413500" cy="5105400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9730" name="内容占位符 4"/>
          <p:cNvSpPr>
            <a:spLocks noGrp="1"/>
          </p:cNvSpPr>
          <p:nvPr>
            <p:ph idx="1"/>
          </p:nvPr>
        </p:nvSpPr>
        <p:spPr>
          <a:xfrm>
            <a:off x="457200" y="427038"/>
            <a:ext cx="8229600" cy="4525962"/>
          </a:xfrm>
        </p:spPr>
        <p:txBody>
          <a:bodyPr vert="horz" wrap="square" lIns="91440" tIns="45720" rIns="91440" bIns="45720" anchor="t" anchorCtr="0"/>
          <a:p>
            <a:r>
              <a:rPr lang="zh-CN" altLang="en-US" dirty="0"/>
              <a:t>处理头发边缘的</a:t>
            </a:r>
            <a:r>
              <a:rPr lang="zh-CN" altLang="en-US" dirty="0">
                <a:solidFill>
                  <a:srgbClr val="FF0000"/>
                </a:solidFill>
              </a:rPr>
              <a:t>白边</a:t>
            </a:r>
            <a:r>
              <a:rPr lang="zh-CN" altLang="en-US" dirty="0"/>
              <a:t>现象</a:t>
            </a:r>
            <a:endParaRPr lang="en-US" altLang="zh-CN" dirty="0"/>
          </a:p>
          <a:p>
            <a:r>
              <a:rPr lang="zh-CN" altLang="en-US" dirty="0"/>
              <a:t>点击</a:t>
            </a:r>
            <a:r>
              <a:rPr lang="zh-CN" altLang="en-US" dirty="0">
                <a:solidFill>
                  <a:srgbClr val="FF0000"/>
                </a:solidFill>
              </a:rPr>
              <a:t>“锁定透明像素”</a:t>
            </a:r>
            <a:r>
              <a:rPr lang="zh-CN" altLang="en-US" dirty="0"/>
              <a:t>，选择画笔，吸取与头发相近的颜色，对有白边的地方进行涂抹</a:t>
            </a:r>
            <a:endParaRPr lang="zh-CN" altLang="en-US" dirty="0"/>
          </a:p>
        </p:txBody>
      </p:sp>
      <p:pic>
        <p:nvPicPr>
          <p:cNvPr id="329731" name="图片 5" descr="1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2055813"/>
            <a:ext cx="5791200" cy="4802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07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污染的城市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0755" name="内容占位符 2"/>
          <p:cNvSpPr>
            <a:spLocks noGrp="1"/>
          </p:cNvSpPr>
          <p:nvPr>
            <p:ph idx="1"/>
          </p:nvPr>
        </p:nvSpPr>
        <p:spPr>
          <a:xfrm>
            <a:off x="304800" y="1600200"/>
            <a:ext cx="33528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知识点：</a:t>
            </a:r>
            <a:r>
              <a:rPr lang="zh-CN" altLang="en-US" dirty="0"/>
              <a:t>钢笔工具，通道，蒙版，色阶，图层混合模式</a:t>
            </a:r>
            <a:endParaRPr lang="zh-CN" altLang="en-US" dirty="0"/>
          </a:p>
        </p:txBody>
      </p:sp>
      <p:pic>
        <p:nvPicPr>
          <p:cNvPr id="330756" name="图片 3" descr="1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0" y="1435100"/>
            <a:ext cx="5410200" cy="542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1778" name="内容占位符 2"/>
          <p:cNvSpPr>
            <a:spLocks noGrp="1"/>
          </p:cNvSpPr>
          <p:nvPr>
            <p:ph idx="1"/>
          </p:nvPr>
        </p:nvSpPr>
        <p:spPr>
          <a:xfrm>
            <a:off x="228600" y="838200"/>
            <a:ext cx="3048000" cy="5287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/>
              <a:t>步骤：</a:t>
            </a:r>
            <a:endParaRPr lang="en-US" altLang="zh-CN" dirty="0"/>
          </a:p>
          <a:p>
            <a:pPr>
              <a:buNone/>
            </a:pPr>
            <a:r>
              <a:rPr lang="en-US" altLang="zh-CN" sz="2800" dirty="0"/>
              <a:t>       </a:t>
            </a:r>
            <a:r>
              <a:rPr lang="zh-CN" altLang="en-US" sz="2800" dirty="0"/>
              <a:t>一、打开“玻璃瓶”文件，按</a:t>
            </a:r>
            <a:r>
              <a:rPr lang="en-US" altLang="zh-CN" sz="2800" dirty="0">
                <a:solidFill>
                  <a:srgbClr val="FF0000"/>
                </a:solidFill>
              </a:rPr>
              <a:t>Ctrl+L</a:t>
            </a:r>
            <a:r>
              <a:rPr lang="zh-CN" altLang="en-US" sz="2800" dirty="0">
                <a:solidFill>
                  <a:srgbClr val="FF0000"/>
                </a:solidFill>
              </a:rPr>
              <a:t>色阶</a:t>
            </a:r>
            <a:r>
              <a:rPr lang="zh-CN" altLang="en-US" sz="2800" dirty="0"/>
              <a:t>，把黑色三角块向右滑动，适当</a:t>
            </a:r>
            <a:r>
              <a:rPr lang="zh-CN" altLang="en-US" sz="2800" dirty="0">
                <a:solidFill>
                  <a:srgbClr val="FF0000"/>
                </a:solidFill>
              </a:rPr>
              <a:t>调整对比度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</a:t>
            </a:r>
            <a:r>
              <a:rPr lang="zh-CN" altLang="en-US" sz="2800" dirty="0"/>
              <a:t>二、解锁背景图层为普通图层，方便操作。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</a:t>
            </a:r>
            <a:r>
              <a:rPr lang="zh-CN" altLang="en-US" sz="2800" dirty="0"/>
              <a:t> </a:t>
            </a:r>
            <a:endParaRPr lang="zh-CN" altLang="en-US" sz="2800" dirty="0"/>
          </a:p>
        </p:txBody>
      </p:sp>
      <p:pic>
        <p:nvPicPr>
          <p:cNvPr id="331779" name="图片 4" descr="未标题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2325" y="1295400"/>
            <a:ext cx="5781675" cy="4830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2802" name="内容占位符 2"/>
          <p:cNvSpPr>
            <a:spLocks noGrp="1"/>
          </p:cNvSpPr>
          <p:nvPr>
            <p:ph idx="1"/>
          </p:nvPr>
        </p:nvSpPr>
        <p:spPr>
          <a:xfrm>
            <a:off x="457200" y="838200"/>
            <a:ext cx="3048000" cy="5287963"/>
          </a:xfrm>
        </p:spPr>
        <p:txBody>
          <a:bodyPr vert="horz" wrap="square" lIns="91440" tIns="45720" rIns="91440" bIns="45720" anchor="t" anchorCtr="0"/>
          <a:p>
            <a:r>
              <a:rPr lang="zh-CN" altLang="en-US" sz="2800" dirty="0"/>
              <a:t>三、利用</a:t>
            </a:r>
            <a:r>
              <a:rPr lang="zh-CN" altLang="en-US" sz="2800" dirty="0">
                <a:solidFill>
                  <a:srgbClr val="FF0000"/>
                </a:solidFill>
              </a:rPr>
              <a:t>钢笔工具（路径）</a:t>
            </a:r>
            <a:r>
              <a:rPr lang="zh-CN" altLang="en-US" sz="2800" dirty="0"/>
              <a:t>选取瓶子轮廓</a:t>
            </a:r>
            <a:endParaRPr lang="zh-CN" altLang="en-US" sz="2800" dirty="0"/>
          </a:p>
        </p:txBody>
      </p:sp>
      <p:pic>
        <p:nvPicPr>
          <p:cNvPr id="332803" name="图片 3" descr="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0"/>
            <a:ext cx="48926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3764" name="Picture 4" descr="6022420_175819988000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7925"/>
            <a:ext cx="9144000" cy="5680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3762" name="Rectangle 2"/>
          <p:cNvSpPr>
            <a:spLocks noGrp="1"/>
          </p:cNvSpPr>
          <p:nvPr>
            <p:ph type="title"/>
          </p:nvPr>
        </p:nvSpPr>
        <p:spPr>
          <a:xfrm>
            <a:off x="-1752600" y="609600"/>
            <a:ext cx="82296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4800" b="1" dirty="0">
                <a:solidFill>
                  <a:srgbClr val="FF9999"/>
                </a:solidFill>
                <a:latin typeface="黑体" panose="02010609060101010101" charset="-122"/>
                <a:ea typeface="黑体" panose="02010609060101010101" charset="-122"/>
              </a:rPr>
              <a:t>第二章 选区</a:t>
            </a:r>
            <a:endParaRPr lang="zh-CN" altLang="en-US" sz="4800" b="1" dirty="0">
              <a:solidFill>
                <a:srgbClr val="FF999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73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73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73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37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73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73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200" b="1" dirty="0"/>
              <a:t>10</a:t>
            </a:r>
            <a:r>
              <a:rPr lang="zh-CN" altLang="en-US" sz="3200" b="1" dirty="0"/>
              <a:t>、魔棒工具的</a:t>
            </a:r>
            <a:r>
              <a:rPr lang="zh-CN" altLang="en-US" sz="3200" b="1" dirty="0">
                <a:solidFill>
                  <a:srgbClr val="FF0000"/>
                </a:solidFill>
              </a:rPr>
              <a:t>容差</a:t>
            </a:r>
            <a:r>
              <a:rPr lang="zh-CN" altLang="en-US" sz="3200" b="1" dirty="0"/>
              <a:t>应用</a:t>
            </a:r>
            <a:endParaRPr lang="zh-CN" altLang="en-US" sz="3200" b="1" dirty="0"/>
          </a:p>
        </p:txBody>
      </p:sp>
      <p:pic>
        <p:nvPicPr>
          <p:cNvPr id="162819" name="内容占位符 3" descr="容差的应用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576388"/>
            <a:ext cx="9144000" cy="4062412"/>
          </a:xfrm>
        </p:spPr>
      </p:pic>
      <p:sp>
        <p:nvSpPr>
          <p:cNvPr id="162820" name="TextBox 4"/>
          <p:cNvSpPr txBox="1"/>
          <p:nvPr/>
        </p:nvSpPr>
        <p:spPr>
          <a:xfrm>
            <a:off x="228600" y="5867400"/>
            <a:ext cx="86106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Arial" panose="020B0604020202020204" pitchFamily="34" charset="0"/>
              </a:rPr>
              <a:t>调整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容差</a:t>
            </a:r>
            <a:r>
              <a:rPr lang="zh-CN" altLang="en-US" sz="2800" b="1" dirty="0">
                <a:latin typeface="Arial" panose="020B0604020202020204" pitchFamily="34" charset="0"/>
              </a:rPr>
              <a:t>选项，数值越大，选取的相似颜色就越多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3826" name="内容占位符 2"/>
          <p:cNvSpPr>
            <a:spLocks noGrp="1"/>
          </p:cNvSpPr>
          <p:nvPr>
            <p:ph idx="1"/>
          </p:nvPr>
        </p:nvSpPr>
        <p:spPr>
          <a:xfrm>
            <a:off x="533400" y="884238"/>
            <a:ext cx="3200400" cy="4525962"/>
          </a:xfrm>
        </p:spPr>
        <p:txBody>
          <a:bodyPr vert="horz" wrap="square" lIns="91440" tIns="45720" rIns="91440" bIns="45720" anchor="t" anchorCtr="0"/>
          <a:p>
            <a:r>
              <a:rPr lang="zh-CN" altLang="en-US" sz="2800" dirty="0"/>
              <a:t>把路径作为</a:t>
            </a:r>
            <a:r>
              <a:rPr lang="zh-CN" altLang="en-US" sz="2800" dirty="0">
                <a:solidFill>
                  <a:srgbClr val="FF0000"/>
                </a:solidFill>
              </a:rPr>
              <a:t>选区</a:t>
            </a:r>
            <a:r>
              <a:rPr lang="zh-CN" altLang="en-US" sz="2800" dirty="0"/>
              <a:t>载入。</a:t>
            </a:r>
            <a:endParaRPr lang="en-US" altLang="zh-CN" sz="2800" dirty="0"/>
          </a:p>
          <a:p>
            <a:r>
              <a:rPr lang="zh-CN" altLang="en-US" sz="2800" dirty="0"/>
              <a:t>在通道面板</a:t>
            </a:r>
            <a:r>
              <a:rPr lang="zh-CN" altLang="en-US" sz="2800" dirty="0">
                <a:solidFill>
                  <a:srgbClr val="FF0000"/>
                </a:solidFill>
              </a:rPr>
              <a:t>新建</a:t>
            </a:r>
            <a:r>
              <a:rPr lang="en-US" altLang="zh-CN" sz="2800" dirty="0">
                <a:solidFill>
                  <a:srgbClr val="FF0000"/>
                </a:solidFill>
              </a:rPr>
              <a:t>Alpha</a:t>
            </a:r>
            <a:r>
              <a:rPr lang="zh-CN" altLang="en-US" sz="2800" dirty="0">
                <a:solidFill>
                  <a:srgbClr val="FF0000"/>
                </a:solidFill>
              </a:rPr>
              <a:t>通道</a:t>
            </a:r>
            <a:r>
              <a:rPr lang="zh-CN" altLang="en-US" sz="2800" dirty="0"/>
              <a:t>，然后把选区填充为</a:t>
            </a:r>
            <a:r>
              <a:rPr lang="zh-CN" altLang="en-US" sz="2800" dirty="0">
                <a:solidFill>
                  <a:srgbClr val="FF0000"/>
                </a:solidFill>
              </a:rPr>
              <a:t>白色</a:t>
            </a:r>
            <a:r>
              <a:rPr lang="zh-CN" altLang="en-US" sz="2800" dirty="0"/>
              <a:t>（方便永久使用）。</a:t>
            </a:r>
            <a:endParaRPr lang="zh-CN" altLang="en-US" sz="2800" dirty="0"/>
          </a:p>
        </p:txBody>
      </p:sp>
      <p:pic>
        <p:nvPicPr>
          <p:cNvPr id="333827" name="图片 3" descr="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0" y="0"/>
            <a:ext cx="48672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4850" name="内容占位符 2"/>
          <p:cNvSpPr>
            <a:spLocks noGrp="1"/>
          </p:cNvSpPr>
          <p:nvPr>
            <p:ph idx="1"/>
          </p:nvPr>
        </p:nvSpPr>
        <p:spPr>
          <a:xfrm>
            <a:off x="457200" y="884238"/>
            <a:ext cx="3276600" cy="5364162"/>
          </a:xfrm>
        </p:spPr>
        <p:txBody>
          <a:bodyPr vert="horz" wrap="square" lIns="91440" tIns="45720" rIns="91440" bIns="45720" anchor="t" anchorCtr="0"/>
          <a:p>
            <a:r>
              <a:rPr lang="zh-CN" altLang="en-US" dirty="0"/>
              <a:t>回到图层面板，载入瓶子外形，</a:t>
            </a:r>
            <a:r>
              <a:rPr lang="zh-CN" altLang="en-US" dirty="0">
                <a:solidFill>
                  <a:srgbClr val="FF0000"/>
                </a:solidFill>
              </a:rPr>
              <a:t>反选后删除背景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34851" name="图片 3" descr="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0"/>
            <a:ext cx="4864100" cy="6858000"/>
          </a:xfrm>
          <a:prstGeom prst="rect">
            <a:avLst/>
          </a:prstGeom>
          <a:solidFill>
            <a:schemeClr val="accent1"/>
          </a:solidFill>
          <a:ln w="31750" cap="flat" cmpd="sng">
            <a:solidFill>
              <a:srgbClr val="0070C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810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利用通道制作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透明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玻璃瓶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（分析）利用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红色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通道制作玻璃瓶的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暗部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蓝色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通道制作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亮部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制作瓶子的暗部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）复制红色通道作为副本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Ctrl+I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反相处理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5875" name="图片 3" descr="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700" y="1524000"/>
            <a:ext cx="3797300" cy="533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6898" name="内容占位符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 vert="horz" wrap="square" lIns="91440" tIns="45720" rIns="91440" bIns="45720" anchor="t" anchorCtr="0"/>
          <a:p>
            <a:r>
              <a:rPr lang="en-US" altLang="zh-CN" dirty="0"/>
              <a:t>Ctrl+L </a:t>
            </a:r>
            <a:r>
              <a:rPr lang="zh-CN" altLang="en-US" dirty="0"/>
              <a:t>调整色阶，强化对比度</a:t>
            </a:r>
            <a:endParaRPr lang="zh-CN" altLang="en-US" dirty="0"/>
          </a:p>
        </p:txBody>
      </p:sp>
      <p:pic>
        <p:nvPicPr>
          <p:cNvPr id="336899" name="图片 3" descr="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1065213"/>
            <a:ext cx="4144963" cy="5792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22" name="内容占位符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/>
              <a:t>载入选区，回到图层面板，</a:t>
            </a:r>
            <a:r>
              <a:rPr lang="en-US" altLang="zh-CN" dirty="0"/>
              <a:t>Ctrl+J</a:t>
            </a:r>
            <a:r>
              <a:rPr lang="zh-CN" altLang="en-US" dirty="0"/>
              <a:t>复制。</a:t>
            </a:r>
            <a:endParaRPr lang="zh-CN" altLang="en-US" dirty="0"/>
          </a:p>
        </p:txBody>
      </p:sp>
      <p:pic>
        <p:nvPicPr>
          <p:cNvPr id="337923" name="图片 3" descr="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1425" y="1066800"/>
            <a:ext cx="4116388" cy="5791200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8946" name="内容占位符 2"/>
          <p:cNvSpPr>
            <a:spLocks noGrp="1"/>
          </p:cNvSpPr>
          <p:nvPr>
            <p:ph idx="1"/>
          </p:nvPr>
        </p:nvSpPr>
        <p:spPr>
          <a:xfrm>
            <a:off x="228600" y="503238"/>
            <a:ext cx="2667000" cy="4525962"/>
          </a:xfrm>
        </p:spPr>
        <p:txBody>
          <a:bodyPr vert="horz" wrap="square" lIns="91440" tIns="45720" rIns="91440" bIns="45720" anchor="t" anchorCtr="0"/>
          <a:p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制作瓶子亮部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buNone/>
            </a:pPr>
            <a:r>
              <a:rPr lang="en-US" altLang="zh-CN" dirty="0"/>
              <a:t>  </a:t>
            </a: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）关闭图层</a:t>
            </a:r>
            <a:r>
              <a:rPr lang="en-US" altLang="zh-CN" sz="2400" dirty="0"/>
              <a:t>1</a:t>
            </a:r>
            <a:r>
              <a:rPr lang="zh-CN" altLang="en-US" sz="2400" dirty="0"/>
              <a:t>，显示图层</a:t>
            </a:r>
            <a:r>
              <a:rPr lang="en-US" altLang="zh-CN" sz="2400" dirty="0"/>
              <a:t>0</a:t>
            </a:r>
            <a:endParaRPr lang="en-US" altLang="zh-CN" sz="2400" dirty="0"/>
          </a:p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   （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）复制蓝色通道</a:t>
            </a:r>
            <a:r>
              <a:rPr lang="zh-CN" altLang="en-US" sz="2400" dirty="0"/>
              <a:t>为副本，</a:t>
            </a:r>
            <a:r>
              <a:rPr lang="en-US" altLang="zh-CN" sz="2400" dirty="0"/>
              <a:t>Ctrl+L</a:t>
            </a:r>
            <a:r>
              <a:rPr lang="zh-CN" altLang="en-US" sz="2400" dirty="0"/>
              <a:t>，用</a:t>
            </a:r>
            <a:r>
              <a:rPr lang="zh-CN" altLang="en-US" sz="2400" dirty="0">
                <a:solidFill>
                  <a:srgbClr val="FF0000"/>
                </a:solidFill>
              </a:rPr>
              <a:t>黑色吸管吸取瓶子灰色部分</a:t>
            </a:r>
            <a:r>
              <a:rPr lang="zh-CN" altLang="en-US" sz="2800" dirty="0"/>
              <a:t>。</a:t>
            </a:r>
            <a:endParaRPr lang="zh-CN" altLang="en-US" sz="2800" dirty="0"/>
          </a:p>
        </p:txBody>
      </p:sp>
      <p:pic>
        <p:nvPicPr>
          <p:cNvPr id="338947" name="图片 3" descr="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7038" y="1981200"/>
            <a:ext cx="6176962" cy="4876800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9970" name="内容占位符 2"/>
          <p:cNvSpPr>
            <a:spLocks noGrp="1"/>
          </p:cNvSpPr>
          <p:nvPr>
            <p:ph idx="1"/>
          </p:nvPr>
        </p:nvSpPr>
        <p:spPr>
          <a:xfrm>
            <a:off x="457200" y="762000"/>
            <a:ext cx="34290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/>
              <a:t>载入</a:t>
            </a:r>
            <a:r>
              <a:rPr lang="en-US" altLang="zh-CN" dirty="0"/>
              <a:t>Alpha</a:t>
            </a:r>
            <a:r>
              <a:rPr lang="zh-CN" altLang="en-US" dirty="0"/>
              <a:t>通道选区并</a:t>
            </a:r>
            <a:r>
              <a:rPr lang="zh-CN" altLang="en-US" dirty="0">
                <a:solidFill>
                  <a:srgbClr val="FF0000"/>
                </a:solidFill>
              </a:rPr>
              <a:t>反选</a:t>
            </a:r>
            <a:r>
              <a:rPr lang="zh-CN" altLang="en-US" dirty="0"/>
              <a:t>，回到</a:t>
            </a:r>
            <a:r>
              <a:rPr lang="zh-CN" altLang="en-US" dirty="0">
                <a:solidFill>
                  <a:srgbClr val="FF0000"/>
                </a:solidFill>
              </a:rPr>
              <a:t>蓝色副本通道</a:t>
            </a:r>
            <a:r>
              <a:rPr lang="zh-CN" altLang="en-US" dirty="0"/>
              <a:t>，把选区填为</a:t>
            </a:r>
            <a:r>
              <a:rPr lang="zh-CN" altLang="en-US" dirty="0">
                <a:solidFill>
                  <a:srgbClr val="FF0000"/>
                </a:solidFill>
              </a:rPr>
              <a:t>黑色。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39971" name="图片 3" descr="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0"/>
            <a:ext cx="47371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0994" name="内容占位符 2"/>
          <p:cNvSpPr>
            <a:spLocks noGrp="1"/>
          </p:cNvSpPr>
          <p:nvPr>
            <p:ph idx="1"/>
          </p:nvPr>
        </p:nvSpPr>
        <p:spPr>
          <a:xfrm>
            <a:off x="381000" y="533400"/>
            <a:ext cx="35052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solidFill>
                  <a:srgbClr val="FF0000"/>
                </a:solidFill>
              </a:rPr>
              <a:t>载入蓝副本</a:t>
            </a:r>
            <a:r>
              <a:rPr lang="zh-CN" altLang="en-US" dirty="0"/>
              <a:t>通道选区，回到图层面板</a:t>
            </a:r>
            <a:r>
              <a:rPr lang="en-US" altLang="zh-CN" dirty="0"/>
              <a:t>Ctrl+J</a:t>
            </a:r>
            <a:endParaRPr lang="zh-CN" altLang="en-US" dirty="0"/>
          </a:p>
        </p:txBody>
      </p:sp>
      <p:pic>
        <p:nvPicPr>
          <p:cNvPr id="340995" name="图片 3" descr="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0"/>
            <a:ext cx="4827588" cy="6858000"/>
          </a:xfrm>
          <a:prstGeom prst="rect">
            <a:avLst/>
          </a:prstGeom>
          <a:noFill/>
          <a:ln w="22225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2018" name="内容占位符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/>
              <a:t>添加背景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  </a:t>
            </a:r>
            <a:r>
              <a:rPr lang="zh-CN" altLang="en-US" sz="2800" dirty="0"/>
              <a:t>导入“沙漠”素材，把玻璃瓶拖入沙漠中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</a:t>
            </a:r>
            <a:endParaRPr lang="zh-CN" altLang="en-US" sz="2800" dirty="0"/>
          </a:p>
        </p:txBody>
      </p:sp>
      <p:pic>
        <p:nvPicPr>
          <p:cNvPr id="342019" name="图片 3" descr="1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727200"/>
            <a:ext cx="6578600" cy="5130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3042" name="内容占位符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dirty="0"/>
              <a:t>导入“鱼”素材，并添加图层蒙版，用画笔工具把不需要的部分用黑色涂抹。</a:t>
            </a:r>
            <a:endParaRPr lang="zh-CN" altLang="en-US" dirty="0"/>
          </a:p>
        </p:txBody>
      </p:sp>
      <p:pic>
        <p:nvPicPr>
          <p:cNvPr id="343043" name="图片 3" descr="1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1739900"/>
            <a:ext cx="6565900" cy="5118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b="1" dirty="0"/>
              <a:t>11</a:t>
            </a:r>
            <a:r>
              <a:rPr lang="zh-CN" altLang="en-US" sz="3200" b="1" dirty="0"/>
              <a:t>、利用</a:t>
            </a:r>
            <a:r>
              <a:rPr lang="zh-CN" altLang="en-US" sz="3200" b="1" dirty="0">
                <a:solidFill>
                  <a:srgbClr val="FF0000"/>
                </a:solidFill>
              </a:rPr>
              <a:t>快速选择工具</a:t>
            </a:r>
            <a:r>
              <a:rPr lang="zh-CN" altLang="en-US" sz="3200" b="1" dirty="0"/>
              <a:t>选区图像</a:t>
            </a:r>
            <a:endParaRPr lang="zh-CN" altLang="en-US" sz="3200" b="1" dirty="0"/>
          </a:p>
        </p:txBody>
      </p:sp>
      <p:pic>
        <p:nvPicPr>
          <p:cNvPr id="163843" name="内容占位符 3" descr="骏马摆件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219200"/>
            <a:ext cx="4681538" cy="4525963"/>
          </a:xfrm>
          <a:solidFill>
            <a:schemeClr val="accent1">
              <a:alpha val="100000"/>
            </a:schemeClr>
          </a:solidFill>
          <a:ln w="19050">
            <a:solidFill>
              <a:srgbClr val="FF3399">
                <a:alpha val="100000"/>
              </a:srgbClr>
            </a:solidFill>
            <a:miter lim="800000"/>
            <a:headEnd/>
            <a:tailEnd/>
          </a:ln>
        </p:spPr>
      </p:pic>
      <p:pic>
        <p:nvPicPr>
          <p:cNvPr id="163844" name="图片 4" descr="骏马摆件-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290763"/>
            <a:ext cx="4724400" cy="45672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4066" name="内容占位符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525963"/>
          </a:xfrm>
        </p:spPr>
        <p:txBody>
          <a:bodyPr vert="horz" wrap="square" lIns="91440" tIns="45720" rIns="91440" bIns="45720" anchor="t" anchorCtr="0"/>
          <a:p>
            <a:r>
              <a:rPr lang="zh-CN" altLang="en-US" sz="2800" dirty="0"/>
              <a:t>通过</a:t>
            </a:r>
            <a:r>
              <a:rPr lang="zh-CN" altLang="en-US" sz="2800" dirty="0">
                <a:solidFill>
                  <a:srgbClr val="FF0000"/>
                </a:solidFill>
              </a:rPr>
              <a:t>图层混合模式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添加阴影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提亮主体</a:t>
            </a:r>
            <a:r>
              <a:rPr lang="zh-CN" altLang="en-US" sz="2800" dirty="0"/>
              <a:t>的方式使画面真实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344067" name="图片 3" descr="1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435100"/>
            <a:ext cx="5410200" cy="542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0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zh-CN" altLang="en-US" b="1" dirty="0"/>
              <a:t>通道混合器的应用</a:t>
            </a:r>
            <a:endParaRPr lang="zh-CN" altLang="en-US" b="1" dirty="0"/>
          </a:p>
        </p:txBody>
      </p:sp>
      <p:pic>
        <p:nvPicPr>
          <p:cNvPr id="358403" name="内容占位符 3" descr="girl0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524000"/>
            <a:ext cx="4425950" cy="5122863"/>
          </a:xfrm>
        </p:spPr>
      </p:pic>
      <p:pic>
        <p:nvPicPr>
          <p:cNvPr id="358404" name="图片 5" descr="gir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50" y="1524000"/>
            <a:ext cx="4425950" cy="5122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9426" name="内容占位符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364163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、皮肤上色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</a:t>
            </a: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）打开</a:t>
            </a:r>
            <a:r>
              <a:rPr lang="en-US" altLang="zh-CN" sz="2800" dirty="0"/>
              <a:t>girl.psd</a:t>
            </a:r>
            <a:r>
              <a:rPr lang="zh-CN" altLang="en-US" sz="2800" dirty="0"/>
              <a:t>文件，图像</a:t>
            </a:r>
            <a:r>
              <a:rPr lang="en-US" altLang="zh-CN" sz="2800" dirty="0"/>
              <a:t>—</a:t>
            </a:r>
            <a:r>
              <a:rPr lang="zh-CN" altLang="en-US" sz="2800" dirty="0"/>
              <a:t>模式</a:t>
            </a:r>
            <a:r>
              <a:rPr lang="en-US" altLang="zh-CN" sz="2800" dirty="0"/>
              <a:t>—</a:t>
            </a:r>
            <a:r>
              <a:rPr lang="en-US" altLang="zh-CN" sz="2800" dirty="0">
                <a:solidFill>
                  <a:srgbClr val="FF0000"/>
                </a:solidFill>
              </a:rPr>
              <a:t>CMYK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/>
              <a:t>   </a:t>
            </a: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）选择背景层，添加</a:t>
            </a:r>
            <a:r>
              <a:rPr lang="zh-CN" altLang="en-US" sz="2800" dirty="0">
                <a:solidFill>
                  <a:srgbClr val="FF0000"/>
                </a:solidFill>
              </a:rPr>
              <a:t>通道混合器</a:t>
            </a:r>
            <a:r>
              <a:rPr lang="zh-CN" altLang="en-US" sz="2800" dirty="0"/>
              <a:t>调整图层</a:t>
            </a:r>
            <a:endParaRPr lang="zh-CN" altLang="en-US" sz="2800" dirty="0"/>
          </a:p>
        </p:txBody>
      </p:sp>
      <p:pic>
        <p:nvPicPr>
          <p:cNvPr id="359427" name="图片 3" descr="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019300"/>
            <a:ext cx="3721100" cy="483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9428" name="图片 4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019300"/>
            <a:ext cx="3721100" cy="4838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04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pic>
        <p:nvPicPr>
          <p:cNvPr id="360451" name="内容占位符 3" descr="3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057400" y="533400"/>
            <a:ext cx="4864100" cy="6324600"/>
          </a:xfr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14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pic>
        <p:nvPicPr>
          <p:cNvPr id="361475" name="内容占位符 3" descr="4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676400" y="0"/>
            <a:ext cx="5938838" cy="6858000"/>
          </a:xfr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2498" name="内容占位符 2"/>
          <p:cNvSpPr>
            <a:spLocks noGrp="1"/>
          </p:cNvSpPr>
          <p:nvPr>
            <p:ph idx="1"/>
          </p:nvPr>
        </p:nvSpPr>
        <p:spPr>
          <a:xfrm>
            <a:off x="381000" y="228600"/>
            <a:ext cx="8229600" cy="4525963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zh-CN" altLang="en-US" sz="2800" dirty="0"/>
              <a:t>        （</a:t>
            </a:r>
            <a:r>
              <a:rPr lang="en-US" altLang="zh-CN" sz="2800" dirty="0"/>
              <a:t>3</a:t>
            </a:r>
            <a:r>
              <a:rPr lang="zh-CN" altLang="en-US" sz="2800" dirty="0"/>
              <a:t>）单击通道混合器</a:t>
            </a:r>
            <a:r>
              <a:rPr lang="zh-CN" altLang="en-US" sz="2800" dirty="0">
                <a:solidFill>
                  <a:srgbClr val="FF0000"/>
                </a:solidFill>
              </a:rPr>
              <a:t>图层蒙版缩略图</a:t>
            </a:r>
            <a:r>
              <a:rPr lang="zh-CN" altLang="en-US" sz="2800" dirty="0"/>
              <a:t>，根据</a:t>
            </a:r>
            <a:r>
              <a:rPr lang="zh-CN" altLang="en-US" sz="2800" dirty="0">
                <a:solidFill>
                  <a:srgbClr val="FF0000"/>
                </a:solidFill>
              </a:rPr>
              <a:t>“白色可见”</a:t>
            </a:r>
            <a:r>
              <a:rPr lang="zh-CN" altLang="en-US" sz="2800" dirty="0"/>
              <a:t>原则，用</a:t>
            </a:r>
            <a:r>
              <a:rPr lang="zh-CN" altLang="en-US" sz="2800" dirty="0">
                <a:solidFill>
                  <a:srgbClr val="FF0000"/>
                </a:solidFill>
              </a:rPr>
              <a:t>画笔工具</a:t>
            </a:r>
            <a:r>
              <a:rPr lang="zh-CN" altLang="en-US" sz="2800" dirty="0"/>
              <a:t>把皮肤以外的部分涂抹掉。最后命名为“皮肤”。</a:t>
            </a:r>
            <a:endParaRPr lang="zh-CN" altLang="en-US" sz="2800" dirty="0"/>
          </a:p>
        </p:txBody>
      </p:sp>
      <p:pic>
        <p:nvPicPr>
          <p:cNvPr id="362499" name="图片 3" descr="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652588"/>
            <a:ext cx="4508500" cy="5205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3522" name="内容占位符 2"/>
          <p:cNvSpPr>
            <a:spLocks noGrp="1"/>
          </p:cNvSpPr>
          <p:nvPr>
            <p:ph idx="1"/>
          </p:nvPr>
        </p:nvSpPr>
        <p:spPr>
          <a:xfrm>
            <a:off x="304800" y="228600"/>
            <a:ext cx="8229600" cy="5440363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dirty="0"/>
              <a:t>    2</a:t>
            </a:r>
            <a:r>
              <a:rPr lang="zh-CN" altLang="en-US" dirty="0"/>
              <a:t>、嘴唇上色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）选择背景图层，用路径工具把嘴唇勾选出来，并转化为选区。</a:t>
            </a:r>
            <a:endParaRPr lang="en-US" altLang="zh-CN" sz="2400" dirty="0"/>
          </a:p>
          <a:p>
            <a:pPr>
              <a:buNone/>
            </a:pPr>
            <a:r>
              <a:rPr lang="en-US" altLang="zh-CN" sz="2400" dirty="0"/>
              <a:t>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）增加通道混合器调整图层，通过调整</a:t>
            </a:r>
            <a:r>
              <a:rPr lang="en-US" altLang="zh-CN" sz="2400" dirty="0"/>
              <a:t>3</a:t>
            </a:r>
            <a:r>
              <a:rPr lang="zh-CN" altLang="en-US" sz="2400" dirty="0"/>
              <a:t>种输出通道的颜色使嘴巴颜色正常，并命名</a:t>
            </a:r>
            <a:endParaRPr lang="zh-CN" altLang="en-US" sz="2400" dirty="0"/>
          </a:p>
        </p:txBody>
      </p:sp>
      <p:pic>
        <p:nvPicPr>
          <p:cNvPr id="363523" name="图片 3" descr="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2590800"/>
            <a:ext cx="3695700" cy="426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4546" name="内容占位符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516563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dirty="0"/>
              <a:t> 3</a:t>
            </a:r>
            <a:r>
              <a:rPr lang="zh-CN" altLang="en-US" dirty="0"/>
              <a:t>、眼睛上色</a:t>
            </a:r>
            <a:endParaRPr lang="en-US" altLang="zh-CN" dirty="0"/>
          </a:p>
          <a:p>
            <a:pPr>
              <a:buNone/>
            </a:pPr>
            <a:r>
              <a:rPr lang="zh-CN" altLang="en-US" sz="2400" dirty="0"/>
              <a:t>         （</a:t>
            </a:r>
            <a:r>
              <a:rPr lang="en-US" altLang="zh-CN" sz="2400" dirty="0"/>
              <a:t>1</a:t>
            </a:r>
            <a:r>
              <a:rPr lang="zh-CN" altLang="en-US" sz="2400" dirty="0"/>
              <a:t>）选择背景层，增加</a:t>
            </a:r>
            <a:r>
              <a:rPr lang="zh-CN" altLang="en-US" sz="2400" dirty="0">
                <a:solidFill>
                  <a:srgbClr val="FF0000"/>
                </a:solidFill>
              </a:rPr>
              <a:t>通道混合器调整图层</a:t>
            </a:r>
            <a:r>
              <a:rPr lang="zh-CN" altLang="en-US" sz="2400" dirty="0"/>
              <a:t>， 调整</a:t>
            </a:r>
            <a:r>
              <a:rPr lang="en-US" altLang="zh-CN" sz="2400" dirty="0"/>
              <a:t>3</a:t>
            </a:r>
            <a:r>
              <a:rPr lang="zh-CN" altLang="en-US" sz="2400" dirty="0"/>
              <a:t>种输出通道的颜色 ，根据“白色可见”原则选择眼睛，并命名。</a:t>
            </a:r>
            <a:endParaRPr lang="en-US" altLang="zh-CN" sz="2400" dirty="0"/>
          </a:p>
          <a:p>
            <a:pPr>
              <a:buNone/>
            </a:pPr>
            <a:r>
              <a:rPr lang="en-US" altLang="zh-CN" dirty="0"/>
              <a:t> 4</a:t>
            </a:r>
            <a:r>
              <a:rPr lang="zh-CN" altLang="en-US" dirty="0"/>
              <a:t>、衣服，配饰和背景上色（同上）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sz="24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364547" name="图片 3" descr="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2546350"/>
            <a:ext cx="3733800" cy="431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6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12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、利用反向命令选取图像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64867" name="内容占位符 5" descr="手提包-完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828800" y="1219200"/>
            <a:ext cx="4419600" cy="4168775"/>
          </a:xfrm>
          <a:solidFill>
            <a:schemeClr val="accent1">
              <a:alpha val="100000"/>
            </a:schemeClr>
          </a:solidFill>
          <a:ln w="19050">
            <a:solidFill>
              <a:srgbClr val="FF3399">
                <a:alpha val="100000"/>
              </a:srgbClr>
            </a:solidFill>
            <a:miter lim="800000"/>
            <a:headEnd/>
            <a:tailEnd/>
          </a:ln>
        </p:spPr>
      </p:pic>
      <p:sp>
        <p:nvSpPr>
          <p:cNvPr id="164868" name="TextBox 6"/>
          <p:cNvSpPr txBox="1"/>
          <p:nvPr/>
        </p:nvSpPr>
        <p:spPr>
          <a:xfrm>
            <a:off x="457200" y="5740400"/>
            <a:ext cx="70104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选择</a:t>
            </a:r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反向</a:t>
            </a:r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(Shift+Ctrl+I)</a:t>
            </a:r>
            <a:endParaRPr lang="en-US" altLang="zh-CN" sz="32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反相（</a:t>
            </a:r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Ctrl+I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5890" name="标题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b="1" dirty="0">
                <a:solidFill>
                  <a:srgbClr val="0000FF"/>
                </a:solidFill>
              </a:rPr>
              <a:t>13</a:t>
            </a:r>
            <a:r>
              <a:rPr lang="zh-CN" altLang="en-US" sz="3200" b="1" dirty="0">
                <a:solidFill>
                  <a:srgbClr val="0000FF"/>
                </a:solidFill>
              </a:rPr>
              <a:t>、选项栏中</a:t>
            </a:r>
            <a:r>
              <a:rPr lang="zh-CN" altLang="en-US" sz="3200" b="1" dirty="0">
                <a:solidFill>
                  <a:srgbClr val="FF0000"/>
                </a:solidFill>
              </a:rPr>
              <a:t>羽化</a:t>
            </a:r>
            <a:r>
              <a:rPr lang="zh-CN" altLang="en-US" sz="3200" b="1" dirty="0"/>
              <a:t>功能的使用</a:t>
            </a:r>
            <a:endParaRPr lang="zh-CN" altLang="en-US" sz="3200" b="1" dirty="0"/>
          </a:p>
        </p:txBody>
      </p:sp>
      <p:pic>
        <p:nvPicPr>
          <p:cNvPr id="165891" name="内容占位符 3" descr="羽化应用0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066800"/>
            <a:ext cx="5273675" cy="3846513"/>
          </a:xfrm>
          <a:solidFill>
            <a:schemeClr val="accent1">
              <a:alpha val="100000"/>
            </a:schemeClr>
          </a:solidFill>
          <a:ln w="19050">
            <a:solidFill>
              <a:srgbClr val="00B050">
                <a:alpha val="100000"/>
              </a:srgbClr>
            </a:solidFill>
            <a:miter lim="800000"/>
            <a:headEnd/>
            <a:tailEnd/>
          </a:ln>
        </p:spPr>
      </p:pic>
      <p:pic>
        <p:nvPicPr>
          <p:cNvPr id="165892" name="图片 4" descr="羽化应用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0" y="2971800"/>
            <a:ext cx="5327650" cy="3886200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69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6691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步骤：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       1</a:t>
            </a:r>
            <a:r>
              <a:rPr lang="zh-CN" altLang="en-US" dirty="0"/>
              <a:t>、新建白色图层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2</a:t>
            </a:r>
            <a:r>
              <a:rPr lang="zh-CN" altLang="en-US" dirty="0"/>
              <a:t>、选择椭圆选框工具，设置羽化为</a:t>
            </a:r>
            <a:r>
              <a:rPr lang="en-US" altLang="zh-CN" dirty="0"/>
              <a:t>20.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3</a:t>
            </a:r>
            <a:r>
              <a:rPr lang="zh-CN" altLang="en-US" dirty="0"/>
              <a:t>、拖动鼠标，绘制椭圆选区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4</a:t>
            </a:r>
            <a:r>
              <a:rPr lang="zh-CN" altLang="en-US" dirty="0"/>
              <a:t>、</a:t>
            </a:r>
            <a:r>
              <a:rPr lang="en-US" altLang="zh-CN" dirty="0"/>
              <a:t>Ctrl+Shift+I </a:t>
            </a:r>
            <a:r>
              <a:rPr lang="zh-CN" altLang="en-US" dirty="0"/>
              <a:t>反选，删除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7938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b="1" dirty="0">
                <a:solidFill>
                  <a:srgbClr val="0000FF"/>
                </a:solidFill>
              </a:rPr>
              <a:t>14</a:t>
            </a:r>
            <a:r>
              <a:rPr lang="zh-CN" altLang="en-US" sz="3200" b="1" dirty="0">
                <a:solidFill>
                  <a:srgbClr val="0000FF"/>
                </a:solidFill>
              </a:rPr>
              <a:t>、菜单栏中</a:t>
            </a:r>
            <a:r>
              <a:rPr lang="zh-CN" altLang="en-US" sz="3200" b="1" dirty="0">
                <a:solidFill>
                  <a:srgbClr val="FF0000"/>
                </a:solidFill>
              </a:rPr>
              <a:t>羽化</a:t>
            </a:r>
            <a:r>
              <a:rPr lang="zh-CN" altLang="en-US" sz="3200" b="1" dirty="0"/>
              <a:t>功能的使用</a:t>
            </a:r>
            <a:endParaRPr lang="zh-CN" altLang="en-US" sz="3200" dirty="0"/>
          </a:p>
        </p:txBody>
      </p:sp>
      <p:pic>
        <p:nvPicPr>
          <p:cNvPr id="167939" name="内容占位符 3" descr="羽化应用2-1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143000"/>
            <a:ext cx="5257800" cy="3859213"/>
          </a:xfrm>
          <a:solidFill>
            <a:srgbClr val="FF9999">
              <a:alpha val="100000"/>
            </a:srgbClr>
          </a:solidFill>
          <a:ln w="19050">
            <a:solidFill>
              <a:srgbClr val="FF9900">
                <a:alpha val="100000"/>
              </a:srgbClr>
            </a:solidFill>
            <a:miter lim="800000"/>
            <a:headEnd/>
            <a:tailEnd/>
          </a:ln>
        </p:spPr>
      </p:pic>
      <p:pic>
        <p:nvPicPr>
          <p:cNvPr id="167940" name="图片 4" descr="羽化应用2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998788"/>
            <a:ext cx="5257800" cy="3859212"/>
          </a:xfrm>
          <a:prstGeom prst="rect">
            <a:avLst/>
          </a:prstGeom>
          <a:noFill/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89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6896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步骤：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       1</a:t>
            </a:r>
            <a:r>
              <a:rPr lang="zh-CN" altLang="en-US" dirty="0"/>
              <a:t>、选择图层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2</a:t>
            </a:r>
            <a:r>
              <a:rPr lang="zh-CN" altLang="en-US" dirty="0"/>
              <a:t>、选择椭圆选框工具，设置羽化为</a:t>
            </a:r>
            <a:r>
              <a:rPr lang="en-US" altLang="zh-CN" dirty="0"/>
              <a:t>0.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3</a:t>
            </a:r>
            <a:r>
              <a:rPr lang="zh-CN" altLang="en-US" dirty="0"/>
              <a:t>、拖动鼠标，绘制椭圆选区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4</a:t>
            </a:r>
            <a:r>
              <a:rPr lang="zh-CN" altLang="en-US" dirty="0"/>
              <a:t>、菜单栏中的选择</a:t>
            </a:r>
            <a:r>
              <a:rPr lang="en-US" altLang="zh-CN" dirty="0"/>
              <a:t>—</a:t>
            </a:r>
            <a:r>
              <a:rPr lang="zh-CN" altLang="en-US" dirty="0"/>
              <a:t>修改</a:t>
            </a:r>
            <a:r>
              <a:rPr lang="en-US" altLang="zh-CN" dirty="0"/>
              <a:t>—</a:t>
            </a:r>
            <a:r>
              <a:rPr lang="zh-CN" altLang="en-US" dirty="0"/>
              <a:t>羽化（</a:t>
            </a:r>
            <a:r>
              <a:rPr lang="en-US" altLang="zh-CN" dirty="0"/>
              <a:t>20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5</a:t>
            </a:r>
            <a:r>
              <a:rPr lang="zh-CN" altLang="en-US" dirty="0"/>
              <a:t>、</a:t>
            </a:r>
            <a:r>
              <a:rPr lang="en-US" altLang="zh-CN" dirty="0"/>
              <a:t>Ctrl+Shift+I </a:t>
            </a:r>
            <a:r>
              <a:rPr lang="zh-CN" altLang="en-US" dirty="0"/>
              <a:t>反选，删除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99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zh-CN" altLang="en-US" sz="4000" b="1" dirty="0">
                <a:latin typeface="黑体" panose="02010609060101010101" charset="-122"/>
                <a:ea typeface="黑体" panose="02010609060101010101" charset="-122"/>
              </a:rPr>
              <a:t>回顾：二、使用</a:t>
            </a:r>
            <a:r>
              <a:rPr lang="zh-CN" altLang="en-US" sz="4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基本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选区</a:t>
            </a:r>
            <a:r>
              <a:rPr lang="zh-CN" altLang="en-US" sz="4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工具</a:t>
            </a:r>
            <a:r>
              <a:rPr lang="zh-CN" altLang="en-US" sz="4000" b="1" dirty="0">
                <a:latin typeface="黑体" panose="02010609060101010101" charset="-122"/>
                <a:ea typeface="黑体" panose="02010609060101010101" charset="-122"/>
              </a:rPr>
              <a:t>抠像</a:t>
            </a:r>
            <a:endParaRPr lang="zh-CN" altLang="en-US" sz="40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638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主要内容：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1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、利用矩形，椭圆选框工具扣不同图像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2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、利用多边形套索工具扣复杂多边形图像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3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、利用魔棒工具抠图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4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、利用快速选择工具抠图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5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、添加、删除选区，容差，反向命令，羽化命令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重点：套索工具，魔棒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0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zh-CN" altLang="en-US" sz="4000" b="1" dirty="0">
                <a:latin typeface="黑体" panose="02010609060101010101" charset="-122"/>
                <a:ea typeface="黑体" panose="02010609060101010101" charset="-122"/>
              </a:rPr>
              <a:t>三、使用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橡皮擦工具</a:t>
            </a:r>
            <a:r>
              <a:rPr lang="zh-CN" altLang="en-US" sz="4000" b="1" dirty="0">
                <a:latin typeface="黑体" panose="02010609060101010101" charset="-122"/>
                <a:ea typeface="黑体" panose="02010609060101010101" charset="-122"/>
              </a:rPr>
              <a:t>抠像</a:t>
            </a:r>
            <a:endParaRPr lang="zh-CN" altLang="en-US" sz="40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1011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638800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zh-CN" altLang="en-US" b="1" dirty="0"/>
              <a:t>主要内容：</a:t>
            </a:r>
            <a:endParaRPr lang="en-US" altLang="zh-CN" b="1" dirty="0"/>
          </a:p>
          <a:p>
            <a:pPr>
              <a:buNone/>
            </a:pPr>
            <a:r>
              <a:rPr lang="en-US" altLang="zh-CN" sz="2800" dirty="0"/>
              <a:t>        1</a:t>
            </a:r>
            <a:r>
              <a:rPr lang="zh-CN" altLang="en-US" sz="2800" dirty="0"/>
              <a:t>、学习橡皮擦工具在背景图层中的应用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2</a:t>
            </a:r>
            <a:r>
              <a:rPr lang="zh-CN" altLang="en-US" sz="2800" dirty="0"/>
              <a:t>、学习橡皮擦工具在透明图层中的应用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3</a:t>
            </a:r>
            <a:r>
              <a:rPr lang="zh-CN" altLang="en-US" sz="2800" dirty="0"/>
              <a:t>、掌握背景橡皮擦工具在抠像中的应用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4</a:t>
            </a:r>
            <a:r>
              <a:rPr lang="zh-CN" altLang="en-US" sz="2800" dirty="0"/>
              <a:t>、掌握魔术橡皮擦工具在抠图中的应用</a:t>
            </a:r>
            <a:endParaRPr lang="en-US" altLang="zh-CN" sz="2800" dirty="0"/>
          </a:p>
          <a:p>
            <a:pPr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重点：不同橡皮擦对背景的影响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buNone/>
            </a:pPr>
            <a:endParaRPr lang="en-US" altLang="zh-CN" sz="2800" dirty="0"/>
          </a:p>
          <a:p>
            <a:pPr>
              <a:buNone/>
            </a:pP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、橡皮擦工具在背景图层中的应用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72035" name="内容占位符 3" descr="维尼熊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38200" y="1230313"/>
            <a:ext cx="7467600" cy="5475287"/>
          </a:xfrm>
          <a:ln w="19050">
            <a:solidFill>
              <a:srgbClr val="FF3399">
                <a:alpha val="100000"/>
              </a:srgb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zh-CN" altLang="en-US" sz="4000" b="1" dirty="0">
                <a:latin typeface="黑体" panose="02010609060101010101" charset="-122"/>
                <a:ea typeface="黑体" panose="02010609060101010101" charset="-122"/>
              </a:rPr>
              <a:t>二、使用</a:t>
            </a:r>
            <a:r>
              <a:rPr lang="zh-CN" altLang="en-US" sz="4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基本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选区</a:t>
            </a:r>
            <a:r>
              <a:rPr lang="zh-CN" altLang="en-US" sz="4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工具</a:t>
            </a:r>
            <a:r>
              <a:rPr lang="zh-CN" altLang="en-US" sz="4000" b="1" dirty="0">
                <a:latin typeface="黑体" panose="02010609060101010101" charset="-122"/>
                <a:ea typeface="黑体" panose="02010609060101010101" charset="-122"/>
              </a:rPr>
              <a:t>抠像</a:t>
            </a:r>
            <a:endParaRPr lang="zh-CN" altLang="en-US" sz="40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5411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638800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zh-CN" altLang="en-US" b="1" dirty="0"/>
              <a:t>主要内容：</a:t>
            </a:r>
            <a:endParaRPr lang="en-US" altLang="zh-CN" b="1" dirty="0"/>
          </a:p>
          <a:p>
            <a:pPr>
              <a:buNone/>
            </a:pPr>
            <a:r>
              <a:rPr lang="en-US" altLang="zh-CN" sz="2800" dirty="0"/>
              <a:t>        1</a:t>
            </a:r>
            <a:r>
              <a:rPr lang="zh-CN" altLang="en-US" sz="2800" dirty="0"/>
              <a:t>、利用矩形，椭圆选框工具抠像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2</a:t>
            </a:r>
            <a:r>
              <a:rPr lang="zh-CN" altLang="en-US" sz="2800" dirty="0"/>
              <a:t>、利用多边形套索工具抠复杂多边形图像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3</a:t>
            </a:r>
            <a:r>
              <a:rPr lang="zh-CN" altLang="en-US" sz="2800" dirty="0"/>
              <a:t>、利用魔棒工具抠像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4</a:t>
            </a:r>
            <a:r>
              <a:rPr lang="zh-CN" altLang="en-US" sz="2800" dirty="0"/>
              <a:t>、利用快速选择工具抠像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5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chemeClr val="tx2"/>
                </a:solidFill>
              </a:rPr>
              <a:t>添加、删除选区，容差，反向命令，羽化命令</a:t>
            </a:r>
            <a:endParaRPr lang="en-US" altLang="zh-CN" sz="28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重点：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套索工具，魔棒</a:t>
            </a:r>
            <a:endParaRPr lang="en-US" altLang="zh-CN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难点：理解不同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选区工具的用途及复杂操作</a:t>
            </a:r>
            <a:endParaRPr lang="en-US" altLang="zh-CN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0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7305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步骤：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      1</a:t>
            </a:r>
            <a:r>
              <a:rPr lang="zh-CN" altLang="en-US" dirty="0"/>
              <a:t>、切换前景色和背景色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2</a:t>
            </a:r>
            <a:r>
              <a:rPr lang="zh-CN" altLang="en-US" dirty="0"/>
              <a:t>、选择橡皮擦工具擦除，显示背景色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3</a:t>
            </a:r>
            <a:r>
              <a:rPr lang="zh-CN" altLang="en-US" dirty="0"/>
              <a:t>、双击背景层，转换为普通图层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4</a:t>
            </a:r>
            <a:r>
              <a:rPr lang="zh-CN" altLang="en-US" dirty="0"/>
              <a:t>、再次擦除背景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、橡皮擦工具在透明图层中的应用</a:t>
            </a:r>
            <a:endParaRPr lang="zh-CN" altLang="en-US" sz="3200" dirty="0"/>
          </a:p>
        </p:txBody>
      </p:sp>
      <p:pic>
        <p:nvPicPr>
          <p:cNvPr id="174083" name="内容占位符 3" descr="手机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676400" y="1371600"/>
            <a:ext cx="5781675" cy="5486400"/>
          </a:xfrm>
          <a:ln w="19050">
            <a:solidFill>
              <a:srgbClr val="00B0F0">
                <a:alpha val="100000"/>
              </a:srgb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7510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步骤：</a:t>
            </a:r>
            <a:endParaRPr lang="en-US" altLang="zh-CN" b="1" dirty="0"/>
          </a:p>
          <a:p>
            <a:pPr>
              <a:buNone/>
            </a:pPr>
            <a:r>
              <a:rPr lang="en-US" altLang="zh-CN" sz="2800" dirty="0"/>
              <a:t>       1</a:t>
            </a:r>
            <a:r>
              <a:rPr lang="zh-CN" altLang="en-US" sz="2800" dirty="0"/>
              <a:t>、在图层面板中单击</a:t>
            </a:r>
            <a:r>
              <a:rPr lang="zh-CN" altLang="en-US" sz="2800" dirty="0">
                <a:solidFill>
                  <a:srgbClr val="FF0000"/>
                </a:solidFill>
              </a:rPr>
              <a:t>锁定透明像素按钮</a:t>
            </a:r>
            <a:r>
              <a:rPr lang="zh-CN" altLang="en-US" sz="2800" dirty="0"/>
              <a:t>，将图层透明像素锁定。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2</a:t>
            </a:r>
            <a:r>
              <a:rPr lang="zh-CN" altLang="en-US" sz="2800" dirty="0"/>
              <a:t>、用橡皮擦工具在左侧手机上拖动。</a:t>
            </a:r>
            <a:endParaRPr lang="en-US" altLang="zh-CN" sz="2800" dirty="0"/>
          </a:p>
          <a:p>
            <a:pPr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           </a:t>
            </a:r>
            <a:r>
              <a:rPr lang="zh-CN" altLang="en-US" sz="2800" dirty="0"/>
              <a:t>（锁定透明像素按钮是将该图层上的</a:t>
            </a:r>
            <a:r>
              <a:rPr lang="zh-CN" altLang="en-US" sz="2800" dirty="0">
                <a:solidFill>
                  <a:srgbClr val="FF0000"/>
                </a:solidFill>
              </a:rPr>
              <a:t>透明像素位置锁定</a:t>
            </a:r>
            <a:r>
              <a:rPr lang="zh-CN" altLang="en-US" sz="2800" dirty="0"/>
              <a:t>，然后再进行图像的填充）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130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2800" b="1" dirty="0"/>
              <a:t>3</a:t>
            </a:r>
            <a:r>
              <a:rPr lang="zh-CN" altLang="en-US" sz="2800" b="1" dirty="0"/>
              <a:t>、背景橡皮擦工具取样一次在抠像中的应用</a:t>
            </a:r>
            <a:endParaRPr lang="zh-CN" altLang="en-US" sz="2800" b="1" dirty="0"/>
          </a:p>
        </p:txBody>
      </p:sp>
      <p:pic>
        <p:nvPicPr>
          <p:cNvPr id="176131" name="内容占位符 3" descr="婚礼短靴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676400" y="1233488"/>
            <a:ext cx="5867400" cy="5624512"/>
          </a:xfrm>
          <a:ln w="19050">
            <a:solidFill>
              <a:srgbClr val="00B0F0">
                <a:alpha val="100000"/>
              </a:srgb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71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7715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步骤：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       </a:t>
            </a:r>
            <a:r>
              <a:rPr lang="en-US" altLang="zh-CN" sz="2800" dirty="0"/>
              <a:t>1</a:t>
            </a:r>
            <a:r>
              <a:rPr lang="zh-CN" altLang="en-US" sz="2800" dirty="0"/>
              <a:t>、选择背景橡皮擦工具，设置大小为</a:t>
            </a:r>
            <a:r>
              <a:rPr lang="en-US" altLang="zh-CN" sz="2800" dirty="0"/>
              <a:t>50</a:t>
            </a:r>
            <a:r>
              <a:rPr lang="zh-CN" altLang="en-US" sz="2800" dirty="0"/>
              <a:t>，选择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</a:rPr>
              <a:t>取样：一次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r>
              <a:rPr lang="zh-CN" altLang="en-US" sz="2800" dirty="0"/>
              <a:t>，容差为</a:t>
            </a:r>
            <a:r>
              <a:rPr lang="en-US" altLang="zh-CN" sz="2800" dirty="0"/>
              <a:t>10%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2</a:t>
            </a:r>
            <a:r>
              <a:rPr lang="zh-CN" altLang="en-US" sz="2800" dirty="0"/>
              <a:t>、确定取样位置后，按住鼠标不放拖动</a:t>
            </a:r>
            <a:endParaRPr lang="en-US" altLang="zh-CN" sz="2800" dirty="0"/>
          </a:p>
          <a:p>
            <a:pPr>
              <a:buNone/>
            </a:pPr>
            <a:endParaRPr lang="en-US" altLang="zh-CN" sz="2800" dirty="0"/>
          </a:p>
          <a:p>
            <a:pPr>
              <a:buNone/>
            </a:pPr>
            <a:r>
              <a:rPr lang="zh-CN" altLang="en-US" sz="2800" dirty="0"/>
              <a:t>连续取样：用法等同于橡皮擦工具。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200" b="1" dirty="0"/>
              <a:t>4</a:t>
            </a:r>
            <a:r>
              <a:rPr lang="zh-CN" altLang="en-US" sz="3200" b="1" dirty="0"/>
              <a:t>、背景橡皮擦工具取样背景色板的应用</a:t>
            </a:r>
            <a:endParaRPr lang="zh-CN" altLang="en-US" sz="3200" b="1" dirty="0"/>
          </a:p>
        </p:txBody>
      </p:sp>
      <p:pic>
        <p:nvPicPr>
          <p:cNvPr id="178179" name="内容占位符 3" descr="女式提包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600200" y="1295400"/>
            <a:ext cx="5902325" cy="55626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7920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步骤： 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       1</a:t>
            </a:r>
            <a:r>
              <a:rPr lang="zh-CN" altLang="en-US" dirty="0"/>
              <a:t>、选择吸管工具，单击背景颜色并切换为背景颜色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2</a:t>
            </a:r>
            <a:r>
              <a:rPr lang="zh-CN" altLang="en-US" dirty="0"/>
              <a:t>、选择背景橡皮擦工具，设置大小</a:t>
            </a:r>
            <a:r>
              <a:rPr lang="en-US" altLang="zh-CN" dirty="0"/>
              <a:t>100</a:t>
            </a:r>
            <a:r>
              <a:rPr lang="zh-CN" altLang="en-US" dirty="0"/>
              <a:t>像素，单击（取样：背景色板），设置容差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3</a:t>
            </a:r>
            <a:r>
              <a:rPr lang="zh-CN" altLang="en-US" dirty="0"/>
              <a:t>、拖动鼠标擦除。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2800" dirty="0"/>
              <a:t>5</a:t>
            </a:r>
            <a:r>
              <a:rPr lang="zh-CN" altLang="en-US" sz="2800" dirty="0"/>
              <a:t>、</a:t>
            </a:r>
            <a:r>
              <a:rPr lang="zh-CN" altLang="en-US" sz="2800" b="1" dirty="0"/>
              <a:t>背景橡皮擦工具保护前景色的应用</a:t>
            </a:r>
            <a:endParaRPr lang="zh-CN" altLang="en-US" sz="2800" dirty="0"/>
          </a:p>
        </p:txBody>
      </p:sp>
      <p:pic>
        <p:nvPicPr>
          <p:cNvPr id="180227" name="内容占位符 3" descr="蒲公英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066800"/>
            <a:ext cx="9144000" cy="6708775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81251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/>
              <a:t>步骤：</a:t>
            </a:r>
            <a:endParaRPr lang="en-US" altLang="zh-CN" dirty="0"/>
          </a:p>
          <a:p>
            <a:pPr>
              <a:buNone/>
            </a:pPr>
            <a:r>
              <a:rPr lang="en-US" altLang="zh-CN" sz="2800" dirty="0"/>
              <a:t>       1</a:t>
            </a:r>
            <a:r>
              <a:rPr lang="zh-CN" altLang="en-US" sz="2800" dirty="0"/>
              <a:t>、选择</a:t>
            </a:r>
            <a:r>
              <a:rPr lang="zh-CN" altLang="en-US" sz="2800" dirty="0">
                <a:solidFill>
                  <a:srgbClr val="FF0000"/>
                </a:solidFill>
              </a:rPr>
              <a:t>吸管工具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吸取</a:t>
            </a:r>
            <a:r>
              <a:rPr lang="zh-CN" altLang="en-US" sz="2800" dirty="0"/>
              <a:t>白色蒲公英颜色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2</a:t>
            </a:r>
            <a:r>
              <a:rPr lang="zh-CN" altLang="en-US" sz="2800" dirty="0"/>
              <a:t>、选择</a:t>
            </a:r>
            <a:r>
              <a:rPr lang="zh-CN" altLang="en-US" sz="2800" dirty="0">
                <a:solidFill>
                  <a:srgbClr val="FF0000"/>
                </a:solidFill>
              </a:rPr>
              <a:t>背景橡皮擦工具</a:t>
            </a:r>
            <a:r>
              <a:rPr lang="zh-CN" altLang="en-US" sz="2800" dirty="0"/>
              <a:t>，设置大小为</a:t>
            </a:r>
            <a:r>
              <a:rPr lang="en-US" altLang="zh-CN" sz="2800" dirty="0">
                <a:solidFill>
                  <a:srgbClr val="FF0000"/>
                </a:solidFill>
              </a:rPr>
              <a:t>100</a:t>
            </a:r>
            <a:r>
              <a:rPr lang="zh-CN" altLang="en-US" sz="2800" dirty="0">
                <a:solidFill>
                  <a:srgbClr val="FF0000"/>
                </a:solidFill>
              </a:rPr>
              <a:t>像素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取样：连续</a:t>
            </a:r>
            <a:r>
              <a:rPr lang="zh-CN" altLang="en-US" sz="2800" dirty="0"/>
              <a:t>，容差：</a:t>
            </a:r>
            <a:r>
              <a:rPr lang="en-US" altLang="zh-CN" sz="2800" dirty="0"/>
              <a:t>50%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选中保护前景色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3</a:t>
            </a:r>
            <a:r>
              <a:rPr lang="zh-CN" altLang="en-US" sz="2800" dirty="0"/>
              <a:t>、拖动鼠标擦除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2800" b="1" dirty="0"/>
              <a:t>6</a:t>
            </a:r>
            <a:r>
              <a:rPr lang="zh-CN" altLang="en-US" sz="2800" b="1" dirty="0"/>
              <a:t>、魔术橡皮擦工具的使用</a:t>
            </a:r>
            <a:endParaRPr lang="zh-CN" altLang="en-US" sz="2800" b="1" dirty="0"/>
          </a:p>
        </p:txBody>
      </p:sp>
      <p:pic>
        <p:nvPicPr>
          <p:cNvPr id="182275" name="内容占位符 3" descr="蓝色水杯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676400" y="1295400"/>
            <a:ext cx="5891213" cy="5562600"/>
          </a:xfrm>
          <a:ln w="19050">
            <a:solidFill>
              <a:srgbClr val="FF0000">
                <a:alpha val="100000"/>
              </a:srgb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标题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dirty="0"/>
              <a:t>1</a:t>
            </a:r>
            <a:r>
              <a:rPr lang="zh-CN" altLang="en-US" sz="3200" dirty="0"/>
              <a:t>、利用</a:t>
            </a:r>
            <a:r>
              <a:rPr lang="zh-CN" altLang="en-US" sz="3200" b="1" dirty="0"/>
              <a:t>矩形选框工具</a:t>
            </a:r>
            <a:r>
              <a:rPr lang="zh-CN" altLang="en-US" sz="3200" dirty="0"/>
              <a:t>扣方形图像</a:t>
            </a:r>
            <a:endParaRPr lang="zh-CN" altLang="en-US" sz="3200" dirty="0"/>
          </a:p>
        </p:txBody>
      </p:sp>
      <p:pic>
        <p:nvPicPr>
          <p:cNvPr id="146435" name="内容占位符 3" descr="1方形相框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219200"/>
            <a:ext cx="4405313" cy="5105400"/>
          </a:xfrm>
        </p:spPr>
      </p:pic>
      <p:pic>
        <p:nvPicPr>
          <p:cNvPr id="146436" name="图片 4" descr="1方形相框-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38" y="1220788"/>
            <a:ext cx="4424362" cy="512762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FF3399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8329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步骤：</a:t>
            </a:r>
            <a:endParaRPr lang="en-US" altLang="zh-CN" b="1" dirty="0"/>
          </a:p>
          <a:p>
            <a:pPr>
              <a:buNone/>
            </a:pPr>
            <a:r>
              <a:rPr lang="en-US" altLang="zh-CN" b="1" dirty="0"/>
              <a:t>       </a:t>
            </a:r>
            <a:r>
              <a:rPr lang="en-US" altLang="zh-CN" sz="2800" dirty="0"/>
              <a:t>1</a:t>
            </a:r>
            <a:r>
              <a:rPr lang="zh-CN" altLang="en-US" sz="2800" dirty="0"/>
              <a:t>、选择</a:t>
            </a:r>
            <a:r>
              <a:rPr lang="zh-CN" altLang="en-US" sz="2800" dirty="0">
                <a:solidFill>
                  <a:srgbClr val="FF0000"/>
                </a:solidFill>
              </a:rPr>
              <a:t>魔术橡皮擦工具</a:t>
            </a:r>
            <a:r>
              <a:rPr lang="zh-CN" altLang="en-US" sz="2800" dirty="0"/>
              <a:t>，设置容差为</a:t>
            </a:r>
            <a:r>
              <a:rPr lang="en-US" altLang="zh-CN" sz="2800" dirty="0"/>
              <a:t>10</a:t>
            </a:r>
            <a:r>
              <a:rPr lang="zh-CN" altLang="en-US" sz="2800" dirty="0"/>
              <a:t>，选中连续复选框。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 2</a:t>
            </a:r>
            <a:r>
              <a:rPr lang="zh-CN" altLang="en-US" sz="2800" dirty="0"/>
              <a:t>、拖动鼠标</a:t>
            </a:r>
            <a:endParaRPr lang="en-US" altLang="zh-CN" sz="2800" dirty="0"/>
          </a:p>
          <a:p>
            <a:pPr>
              <a:buNone/>
            </a:pPr>
            <a:endParaRPr lang="en-US" altLang="zh-CN" sz="2800" dirty="0"/>
          </a:p>
          <a:p>
            <a:pPr>
              <a:buNone/>
            </a:pPr>
            <a:r>
              <a:rPr lang="zh-CN" altLang="en-US" sz="2800" b="1" dirty="0"/>
              <a:t>     魔术橡皮擦工具与魔术棒工具相似。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zh-CN" altLang="en-US" sz="4000" b="1" dirty="0">
                <a:latin typeface="黑体" panose="02010609060101010101" charset="-122"/>
                <a:ea typeface="黑体" panose="02010609060101010101" charset="-122"/>
              </a:rPr>
              <a:t>四、使用路径抠像</a:t>
            </a:r>
            <a:endParaRPr lang="zh-CN" altLang="en-US" sz="40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3059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638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主要内容：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1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、学习钢笔工具的使用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2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、路径与锚点的移动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3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、添加或删除锚点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、增加或者减少区域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5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、掌握路径与选区的转换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重难点：对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锚点和手柄的控制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53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3.1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路径的三种绘图方式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5347" name="内容占位符 2"/>
          <p:cNvSpPr>
            <a:spLocks noGrp="1"/>
          </p:cNvSpPr>
          <p:nvPr>
            <p:ph idx="1"/>
          </p:nvPr>
        </p:nvSpPr>
        <p:spPr>
          <a:xfrm>
            <a:off x="304800" y="1447800"/>
            <a:ext cx="8915400" cy="4876800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zh-CN" altLang="en-US" b="1" dirty="0"/>
              <a:t>一、形状绘制</a:t>
            </a:r>
            <a:endParaRPr lang="en-US" altLang="zh-CN" b="1" dirty="0"/>
          </a:p>
          <a:p>
            <a:pPr>
              <a:buNone/>
            </a:pPr>
            <a:r>
              <a:rPr lang="en-US" altLang="zh-CN" sz="2800" dirty="0"/>
              <a:t>   1</a:t>
            </a:r>
            <a:r>
              <a:rPr lang="zh-CN" altLang="en-US" sz="2800" dirty="0"/>
              <a:t>、选择自定义工具，设置选择工具模式为</a:t>
            </a:r>
            <a:r>
              <a:rPr lang="zh-CN" altLang="en-US" sz="2800" dirty="0">
                <a:solidFill>
                  <a:srgbClr val="FF0000"/>
                </a:solidFill>
              </a:rPr>
              <a:t>“形状”。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/>
              <a:t>   2</a:t>
            </a:r>
            <a:r>
              <a:rPr lang="zh-CN" altLang="en-US" sz="2800" dirty="0"/>
              <a:t>、选择一个形状，设置前景色并绘制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3</a:t>
            </a:r>
            <a:r>
              <a:rPr lang="zh-CN" altLang="en-US" sz="2800" dirty="0"/>
              <a:t>、产生一个新的形状与路径。</a:t>
            </a:r>
            <a:endParaRPr lang="en-US" altLang="zh-CN" sz="2800" dirty="0"/>
          </a:p>
          <a:p>
            <a:pPr>
              <a:buNone/>
            </a:pPr>
            <a:r>
              <a:rPr lang="zh-CN" altLang="en-US" sz="2800" b="1" dirty="0"/>
              <a:t>二、路径绘制</a:t>
            </a:r>
            <a:endParaRPr lang="en-US" altLang="zh-CN" sz="2800" b="1" dirty="0"/>
          </a:p>
          <a:p>
            <a:pPr>
              <a:buNone/>
            </a:pPr>
            <a:r>
              <a:rPr lang="zh-CN" altLang="en-US" sz="2800" dirty="0"/>
              <a:t>   </a:t>
            </a:r>
            <a:r>
              <a:rPr lang="en-US" altLang="zh-CN" sz="2800" dirty="0"/>
              <a:t>1</a:t>
            </a:r>
            <a:r>
              <a:rPr lang="zh-CN" altLang="en-US" sz="2800" dirty="0"/>
              <a:t>、设置选择工具模式为</a:t>
            </a:r>
            <a:r>
              <a:rPr lang="zh-CN" altLang="en-US" sz="2800" dirty="0">
                <a:solidFill>
                  <a:srgbClr val="FF0000"/>
                </a:solidFill>
              </a:rPr>
              <a:t>“路径”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buNone/>
            </a:pPr>
            <a:r>
              <a:rPr lang="zh-CN" altLang="en-US" sz="2800" b="1" dirty="0"/>
              <a:t>三、像素绘制</a:t>
            </a:r>
            <a:endParaRPr lang="en-US" altLang="zh-CN" sz="2800" b="1" dirty="0"/>
          </a:p>
          <a:p>
            <a:pPr>
              <a:buNone/>
            </a:pPr>
            <a:r>
              <a:rPr lang="zh-CN" altLang="en-US" sz="2800" dirty="0"/>
              <a:t>   </a:t>
            </a:r>
            <a:r>
              <a:rPr lang="en-US" altLang="zh-CN" sz="2800" dirty="0"/>
              <a:t>1</a:t>
            </a:r>
            <a:r>
              <a:rPr lang="zh-CN" altLang="en-US" sz="2800" dirty="0"/>
              <a:t>、设置选择工具模式为</a:t>
            </a:r>
            <a:r>
              <a:rPr lang="zh-CN" altLang="en-US" sz="2800" dirty="0">
                <a:solidFill>
                  <a:srgbClr val="FF0000"/>
                </a:solidFill>
              </a:rPr>
              <a:t>“像素”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buNone/>
            </a:pPr>
            <a:endParaRPr lang="en-US" altLang="zh-CN" sz="2800" dirty="0"/>
          </a:p>
          <a:p>
            <a:pPr>
              <a:buNone/>
            </a:pPr>
            <a:endParaRPr lang="en-US" altLang="zh-CN" sz="2800" dirty="0"/>
          </a:p>
          <a:p>
            <a:pPr>
              <a:buNone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 b="1" dirty="0"/>
              <a:t>3.2  </a:t>
            </a:r>
            <a:r>
              <a:rPr lang="zh-CN" altLang="en-US" sz="3600" b="1" dirty="0"/>
              <a:t>利用</a:t>
            </a:r>
            <a:r>
              <a:rPr lang="zh-CN" altLang="en-US" sz="3600" b="1" dirty="0">
                <a:solidFill>
                  <a:srgbClr val="FF0000"/>
                </a:solidFill>
              </a:rPr>
              <a:t>钢笔工具</a:t>
            </a:r>
            <a:r>
              <a:rPr lang="zh-CN" altLang="en-US" sz="3600" b="1" dirty="0"/>
              <a:t>绘制直线路径</a:t>
            </a:r>
            <a:endParaRPr lang="zh-CN" altLang="en-US" sz="3600" b="1" dirty="0"/>
          </a:p>
        </p:txBody>
      </p:sp>
      <p:sp>
        <p:nvSpPr>
          <p:cNvPr id="186371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、选择钢笔工具，设置选择模式为</a:t>
            </a:r>
            <a:r>
              <a:rPr lang="zh-CN" altLang="en-US" dirty="0">
                <a:solidFill>
                  <a:srgbClr val="FF0000"/>
                </a:solidFill>
              </a:rPr>
              <a:t>“路径”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、绘制路径，勾选</a:t>
            </a:r>
            <a:r>
              <a:rPr lang="zh-CN" altLang="en-US" dirty="0">
                <a:solidFill>
                  <a:srgbClr val="FF0000"/>
                </a:solidFill>
              </a:rPr>
              <a:t>“橡皮带”</a:t>
            </a:r>
            <a:r>
              <a:rPr lang="zh-CN" altLang="en-US" dirty="0"/>
              <a:t>复选框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3</a:t>
            </a:r>
            <a:r>
              <a:rPr lang="zh-CN" altLang="en-US" dirty="0"/>
              <a:t>、当光标显示为</a:t>
            </a:r>
            <a:r>
              <a:rPr lang="zh-CN" altLang="en-US" dirty="0">
                <a:solidFill>
                  <a:srgbClr val="FF0000"/>
                </a:solidFill>
              </a:rPr>
              <a:t>圆圈</a:t>
            </a:r>
            <a:r>
              <a:rPr lang="zh-CN" altLang="en-US" dirty="0"/>
              <a:t>时，即可</a:t>
            </a:r>
            <a:r>
              <a:rPr lang="zh-CN" altLang="en-US" dirty="0">
                <a:solidFill>
                  <a:srgbClr val="FF0000"/>
                </a:solidFill>
              </a:rPr>
              <a:t>封闭路径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4" name="Rectangle 3"/>
          <p:cNvSpPr>
            <a:spLocks noGrp="1"/>
          </p:cNvSpPr>
          <p:nvPr>
            <p:ph idx="1"/>
          </p:nvPr>
        </p:nvSpPr>
        <p:spPr>
          <a:xfrm>
            <a:off x="838200" y="6858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钢笔工具</a:t>
            </a:r>
            <a:r>
              <a:rPr lang="en-US" altLang="zh-CN" b="1" dirty="0">
                <a:ea typeface="黑体" panose="02010609060101010101" charset="-122"/>
              </a:rPr>
              <a:t>——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直线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87395" name="Picture 4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447800"/>
            <a:ext cx="7467600" cy="5334000"/>
          </a:xfrm>
          <a:prstGeom prst="rect">
            <a:avLst/>
          </a:prstGeom>
          <a:noFill/>
          <a:ln w="3175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18841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ea typeface="黑体" panose="02010609060101010101" charset="-122"/>
              </a:rPr>
              <a:t>     </a:t>
            </a:r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一、选择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钢笔工具</a:t>
            </a:r>
            <a:r>
              <a:rPr lang="zh-CN" altLang="en-US" sz="2800" b="1" dirty="0">
                <a:latin typeface="宋体" panose="02010600030101010101" pitchFamily="2" charset="-122"/>
              </a:rPr>
              <a:t>，选择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路径图标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二、用钢笔工具绘制门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三、把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路径转化为选区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   </a:t>
            </a:r>
            <a:r>
              <a:rPr lang="zh-CN" altLang="en-US" sz="2800" b="1" dirty="0">
                <a:latin typeface="宋体" panose="02010600030101010101" pitchFamily="2" charset="-122"/>
              </a:rPr>
              <a:t>四、载入新背景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94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18944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189444" name="Picture 4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3400"/>
            <a:ext cx="9144000" cy="5805488"/>
          </a:xfrm>
          <a:prstGeom prst="rect">
            <a:avLst/>
          </a:prstGeom>
          <a:noFill/>
          <a:ln w="3175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0466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、打开图片，</a:t>
            </a:r>
            <a:r>
              <a:rPr lang="zh-CN" altLang="en-US" sz="2800" dirty="0">
                <a:solidFill>
                  <a:srgbClr val="FF0000"/>
                </a:solidFill>
              </a:rPr>
              <a:t>单击工作路径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/>
              <a:t>2</a:t>
            </a:r>
            <a:r>
              <a:rPr lang="zh-CN" altLang="en-US" sz="2800" dirty="0"/>
              <a:t>、选择</a:t>
            </a:r>
            <a:r>
              <a:rPr lang="zh-CN" altLang="en-US" sz="2800" dirty="0">
                <a:solidFill>
                  <a:srgbClr val="FF0000"/>
                </a:solidFill>
              </a:rPr>
              <a:t>路径选择工具</a:t>
            </a:r>
            <a:r>
              <a:rPr lang="zh-CN" altLang="en-US" sz="2800" dirty="0"/>
              <a:t>并使之与图像重合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3</a:t>
            </a:r>
            <a:r>
              <a:rPr lang="zh-CN" altLang="en-US" sz="2800" dirty="0"/>
              <a:t>、选择</a:t>
            </a:r>
            <a:r>
              <a:rPr lang="zh-CN" altLang="en-US" sz="2800" dirty="0">
                <a:solidFill>
                  <a:srgbClr val="FF0000"/>
                </a:solidFill>
              </a:rPr>
              <a:t>直接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     选择工具，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     </a:t>
            </a:r>
            <a:r>
              <a:rPr lang="zh-CN" altLang="en-US" sz="2800" dirty="0"/>
              <a:t>调整锚点</a:t>
            </a:r>
            <a:endParaRPr lang="zh-CN" altLang="en-US" sz="2800" dirty="0"/>
          </a:p>
          <a:p>
            <a:pPr>
              <a:buNone/>
            </a:pPr>
            <a:endParaRPr lang="zh-CN" altLang="en-US" sz="2800" dirty="0"/>
          </a:p>
        </p:txBody>
      </p:sp>
      <p:sp>
        <p:nvSpPr>
          <p:cNvPr id="190467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600" b="1" dirty="0"/>
              <a:t>3.3 </a:t>
            </a:r>
            <a:r>
              <a:rPr lang="zh-CN" altLang="en-US" sz="3600" b="1" dirty="0">
                <a:solidFill>
                  <a:srgbClr val="FF0000"/>
                </a:solidFill>
              </a:rPr>
              <a:t>路径与锚点</a:t>
            </a:r>
            <a:r>
              <a:rPr lang="zh-CN" altLang="en-US" sz="3600" b="1" dirty="0"/>
              <a:t>的</a:t>
            </a:r>
            <a:r>
              <a:rPr lang="zh-CN" altLang="en-US" sz="3600" b="1" dirty="0">
                <a:solidFill>
                  <a:srgbClr val="FF0000"/>
                </a:solidFill>
              </a:rPr>
              <a:t>移动</a:t>
            </a:r>
            <a:r>
              <a:rPr lang="zh-CN" altLang="en-US" sz="3600" b="1" dirty="0"/>
              <a:t>操作</a:t>
            </a:r>
            <a:endParaRPr lang="zh-CN" altLang="en-US" sz="3600" b="1" dirty="0"/>
          </a:p>
        </p:txBody>
      </p:sp>
      <p:pic>
        <p:nvPicPr>
          <p:cNvPr id="190468" name="内容占位符 3" descr="QQ图片2015091715403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2247900"/>
            <a:ext cx="6135688" cy="4610100"/>
          </a:xfrm>
          <a:prstGeom prst="rect">
            <a:avLst/>
          </a:prstGeom>
          <a:noFill/>
          <a:ln w="158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4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 b="1" dirty="0"/>
              <a:t>3.4 </a:t>
            </a:r>
            <a:r>
              <a:rPr lang="zh-CN" altLang="en-US" sz="3600" b="1" dirty="0"/>
              <a:t>为路径</a:t>
            </a:r>
            <a:r>
              <a:rPr lang="zh-CN" altLang="en-US" sz="3600" b="1" dirty="0">
                <a:solidFill>
                  <a:srgbClr val="FF0000"/>
                </a:solidFill>
              </a:rPr>
              <a:t>添加</a:t>
            </a:r>
            <a:r>
              <a:rPr lang="zh-CN" altLang="en-US" sz="3600" b="1" dirty="0"/>
              <a:t>或</a:t>
            </a:r>
            <a:r>
              <a:rPr lang="zh-CN" altLang="en-US" sz="3600" b="1" dirty="0">
                <a:solidFill>
                  <a:srgbClr val="FF0000"/>
                </a:solidFill>
              </a:rPr>
              <a:t>删除</a:t>
            </a:r>
            <a:r>
              <a:rPr lang="zh-CN" altLang="en-US" sz="3600" b="1" dirty="0"/>
              <a:t>锚点</a:t>
            </a:r>
            <a:endParaRPr lang="zh-CN" altLang="en-US" sz="3600" b="1" dirty="0"/>
          </a:p>
        </p:txBody>
      </p:sp>
      <p:sp>
        <p:nvSpPr>
          <p:cNvPr id="191491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、打开运动鞋图片，在</a:t>
            </a:r>
            <a:r>
              <a:rPr lang="zh-CN" altLang="en-US" sz="2800" dirty="0">
                <a:solidFill>
                  <a:srgbClr val="FF0000"/>
                </a:solidFill>
              </a:rPr>
              <a:t>路径面板</a:t>
            </a:r>
            <a:r>
              <a:rPr lang="zh-CN" altLang="en-US" sz="2800" dirty="0"/>
              <a:t>中</a:t>
            </a:r>
            <a:r>
              <a:rPr lang="zh-CN" altLang="en-US" sz="2800" dirty="0">
                <a:solidFill>
                  <a:srgbClr val="FF0000"/>
                </a:solidFill>
              </a:rPr>
              <a:t>单击</a:t>
            </a:r>
            <a:r>
              <a:rPr lang="zh-CN" altLang="en-US" sz="2800" dirty="0"/>
              <a:t>工作路径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2</a:t>
            </a:r>
            <a:r>
              <a:rPr lang="zh-CN" altLang="en-US" sz="2800" dirty="0"/>
              <a:t>、选择</a:t>
            </a:r>
            <a:r>
              <a:rPr lang="zh-CN" altLang="en-US" sz="2800" dirty="0">
                <a:solidFill>
                  <a:srgbClr val="FF0000"/>
                </a:solidFill>
              </a:rPr>
              <a:t>添加锚点工具</a:t>
            </a:r>
            <a:r>
              <a:rPr lang="zh-CN" altLang="en-US" sz="2800" dirty="0"/>
              <a:t>，在鞋底路径位置添加锚点。</a:t>
            </a:r>
            <a:endParaRPr lang="en-US" altLang="zh-CN" sz="2800" dirty="0"/>
          </a:p>
          <a:p>
            <a:pPr>
              <a:buNone/>
            </a:pPr>
            <a:endParaRPr lang="zh-CN" altLang="en-US" sz="2800" dirty="0"/>
          </a:p>
        </p:txBody>
      </p:sp>
      <p:pic>
        <p:nvPicPr>
          <p:cNvPr id="191492" name="图片 3" descr="QQ图片2015091715290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438400"/>
            <a:ext cx="6753225" cy="4419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 dirty="0"/>
              <a:t>3.5 </a:t>
            </a:r>
            <a:r>
              <a:rPr lang="zh-CN" altLang="en-US" sz="3600" dirty="0"/>
              <a:t>自由钢笔工具与存储路径</a:t>
            </a:r>
            <a:endParaRPr lang="zh-CN" altLang="en-US" sz="3600" dirty="0"/>
          </a:p>
        </p:txBody>
      </p:sp>
      <p:sp>
        <p:nvSpPr>
          <p:cNvPr id="192515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、打开苹果文件，选择</a:t>
            </a:r>
            <a:r>
              <a:rPr lang="zh-CN" altLang="en-US" sz="2800" dirty="0">
                <a:solidFill>
                  <a:srgbClr val="FF0000"/>
                </a:solidFill>
              </a:rPr>
              <a:t>自由钢笔工具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/>
              <a:t>2</a:t>
            </a:r>
            <a:r>
              <a:rPr lang="zh-CN" altLang="en-US" sz="2800" dirty="0"/>
              <a:t>、选择模式为</a:t>
            </a:r>
            <a:r>
              <a:rPr lang="zh-CN" altLang="en-US" sz="2800" dirty="0">
                <a:solidFill>
                  <a:srgbClr val="FF0000"/>
                </a:solidFill>
              </a:rPr>
              <a:t>“路径”</a:t>
            </a:r>
            <a:r>
              <a:rPr lang="zh-CN" altLang="en-US" sz="2800" dirty="0"/>
              <a:t>，选择</a:t>
            </a:r>
            <a:r>
              <a:rPr lang="zh-CN" altLang="en-US" sz="2800" dirty="0">
                <a:solidFill>
                  <a:srgbClr val="FF0000"/>
                </a:solidFill>
              </a:rPr>
              <a:t>磁性</a:t>
            </a:r>
            <a:r>
              <a:rPr lang="zh-CN" altLang="en-US" sz="2800" dirty="0"/>
              <a:t>复选框</a:t>
            </a:r>
            <a:endParaRPr lang="en-US" altLang="zh-CN" sz="2800" dirty="0"/>
          </a:p>
          <a:p>
            <a:pPr>
              <a:buNone/>
            </a:pPr>
            <a:endParaRPr lang="zh-CN" altLang="en-US" sz="2800" dirty="0"/>
          </a:p>
        </p:txBody>
      </p:sp>
      <p:pic>
        <p:nvPicPr>
          <p:cNvPr id="192516" name="图片 3" descr="QQ图片2015091716023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925" y="2362200"/>
            <a:ext cx="5705475" cy="4495800"/>
          </a:xfrm>
          <a:prstGeom prst="rect">
            <a:avLst/>
          </a:prstGeom>
          <a:noFill/>
          <a:ln w="158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7" name="内容占位符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步骤：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1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、选择矩形选框工具创建选区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2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、选择菜单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选择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—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变换选区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3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Ctrl+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调节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个控制点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4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、新建图层，复制，粘贴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ALT+MBN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，空格键平移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Ctrl+Shift+I   Ctrl+D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35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9353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绘制路径</a:t>
            </a:r>
            <a:r>
              <a:rPr lang="zh-CN" altLang="en-US" dirty="0"/>
              <a:t>，使路径封闭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选择</a:t>
            </a:r>
            <a:r>
              <a:rPr lang="zh-CN" altLang="en-US" dirty="0"/>
              <a:t>路径，单击</a:t>
            </a:r>
            <a:r>
              <a:rPr lang="zh-CN" altLang="en-US" dirty="0">
                <a:solidFill>
                  <a:srgbClr val="FF0000"/>
                </a:solidFill>
              </a:rPr>
              <a:t>面板菜单按钮</a:t>
            </a:r>
            <a:r>
              <a:rPr lang="zh-CN" altLang="en-US" dirty="0"/>
              <a:t>，选择</a:t>
            </a:r>
            <a:r>
              <a:rPr lang="zh-CN" altLang="en-US" dirty="0">
                <a:solidFill>
                  <a:srgbClr val="FF0000"/>
                </a:solidFill>
              </a:rPr>
              <a:t>储存  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</a:t>
            </a:r>
            <a:r>
              <a:rPr lang="zh-CN" altLang="en-US" dirty="0">
                <a:solidFill>
                  <a:srgbClr val="FF0000"/>
                </a:solidFill>
              </a:rPr>
              <a:t>路径。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6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b="1" dirty="0"/>
              <a:t>3.6 </a:t>
            </a:r>
            <a:r>
              <a:rPr lang="zh-CN" altLang="en-US" sz="3200" b="1" dirty="0"/>
              <a:t>从路径区域</a:t>
            </a:r>
            <a:r>
              <a:rPr lang="zh-CN" altLang="en-US" sz="3200" b="1" dirty="0">
                <a:solidFill>
                  <a:srgbClr val="FF0000"/>
                </a:solidFill>
              </a:rPr>
              <a:t>减去</a:t>
            </a:r>
            <a:r>
              <a:rPr lang="zh-CN" altLang="en-US" sz="3200" b="1" dirty="0"/>
              <a:t>减选区域</a:t>
            </a:r>
            <a:endParaRPr lang="zh-CN" altLang="en-US" sz="3200" b="1" dirty="0"/>
          </a:p>
        </p:txBody>
      </p:sp>
      <p:sp>
        <p:nvSpPr>
          <p:cNvPr id="194563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、打开“水壶”文件，</a:t>
            </a:r>
            <a:r>
              <a:rPr lang="zh-CN" altLang="en-US" sz="2800" dirty="0">
                <a:solidFill>
                  <a:srgbClr val="FF0000"/>
                </a:solidFill>
              </a:rPr>
              <a:t>选择路径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/>
              <a:t>2</a:t>
            </a:r>
            <a:r>
              <a:rPr lang="zh-CN" altLang="en-US" sz="2800" dirty="0"/>
              <a:t>、选择</a:t>
            </a:r>
            <a:r>
              <a:rPr lang="zh-CN" altLang="en-US" sz="2800" dirty="0">
                <a:solidFill>
                  <a:srgbClr val="FF0000"/>
                </a:solidFill>
              </a:rPr>
              <a:t>自由钢笔工具</a:t>
            </a:r>
            <a:r>
              <a:rPr lang="zh-CN" altLang="en-US" sz="2800" dirty="0"/>
              <a:t>，设置路径操作为</a:t>
            </a:r>
            <a:r>
              <a:rPr lang="zh-CN" altLang="en-US" sz="2800" dirty="0">
                <a:solidFill>
                  <a:srgbClr val="FF0000"/>
                </a:solidFill>
              </a:rPr>
              <a:t>“排除重叠形状”</a:t>
            </a:r>
            <a:r>
              <a:rPr lang="zh-CN" altLang="en-US" sz="2800" dirty="0"/>
              <a:t>按钮，选中“磁性的”复选框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3</a:t>
            </a:r>
            <a:r>
              <a:rPr lang="zh-CN" altLang="en-US" sz="2800" dirty="0"/>
              <a:t>、绘制水壶手柄。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4</a:t>
            </a:r>
            <a:r>
              <a:rPr lang="zh-CN" altLang="en-US" sz="2800" dirty="0"/>
              <a:t>、在路径上</a:t>
            </a:r>
            <a:r>
              <a:rPr lang="zh-CN" altLang="en-US" sz="2800" dirty="0">
                <a:solidFill>
                  <a:srgbClr val="FF0000"/>
                </a:solidFill>
              </a:rPr>
              <a:t>单击鼠标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      </a:t>
            </a:r>
            <a:r>
              <a:rPr lang="zh-CN" altLang="en-US" sz="2800" dirty="0">
                <a:solidFill>
                  <a:srgbClr val="FF0000"/>
                </a:solidFill>
              </a:rPr>
              <a:t>右键</a:t>
            </a:r>
            <a:r>
              <a:rPr lang="zh-CN" altLang="en-US" sz="2800" dirty="0"/>
              <a:t>，选择</a:t>
            </a:r>
            <a:r>
              <a:rPr lang="zh-CN" altLang="en-US" sz="2800" dirty="0">
                <a:solidFill>
                  <a:srgbClr val="FF0000"/>
                </a:solidFill>
              </a:rPr>
              <a:t>建立选区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/>
              <a:t>5</a:t>
            </a:r>
            <a:r>
              <a:rPr lang="zh-CN" altLang="en-US" sz="2800" dirty="0"/>
              <a:t>、</a:t>
            </a:r>
            <a:r>
              <a:rPr lang="en-US" altLang="zh-CN" sz="2800" dirty="0">
                <a:solidFill>
                  <a:srgbClr val="FF0000"/>
                </a:solidFill>
              </a:rPr>
              <a:t>CtrL+J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194564" name="图片 3" descr="QQ图片2015091716134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1025" y="2703513"/>
            <a:ext cx="4829175" cy="4154487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5586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b="1" dirty="0"/>
              <a:t>3.7 </a:t>
            </a:r>
            <a:r>
              <a:rPr lang="zh-CN" altLang="en-US" sz="3200" b="1" dirty="0">
                <a:solidFill>
                  <a:srgbClr val="FF0000"/>
                </a:solidFill>
              </a:rPr>
              <a:t>转换选区为路径</a:t>
            </a:r>
            <a:r>
              <a:rPr lang="zh-CN" altLang="en-US" sz="3200" b="1" dirty="0"/>
              <a:t>抠像</a:t>
            </a:r>
            <a:endParaRPr lang="zh-CN" altLang="en-US" sz="3200" b="1" dirty="0"/>
          </a:p>
        </p:txBody>
      </p:sp>
      <p:sp>
        <p:nvSpPr>
          <p:cNvPr id="195587" name="内容占位符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、选择魔棒工具，容差为</a:t>
            </a:r>
            <a:r>
              <a:rPr lang="en-US" altLang="zh-CN" sz="2800" dirty="0"/>
              <a:t>10,</a:t>
            </a:r>
            <a:r>
              <a:rPr lang="zh-CN" altLang="en-US" sz="2800" dirty="0"/>
              <a:t>勾选连续，选择背景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2</a:t>
            </a:r>
            <a:r>
              <a:rPr lang="zh-CN" altLang="en-US" sz="2800" dirty="0"/>
              <a:t>、选择</a:t>
            </a:r>
            <a:r>
              <a:rPr lang="en-US" altLang="zh-CN" sz="2800" dirty="0"/>
              <a:t>—</a:t>
            </a:r>
            <a:r>
              <a:rPr lang="zh-CN" altLang="en-US" sz="2800" dirty="0"/>
              <a:t>反向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3</a:t>
            </a:r>
            <a:r>
              <a:rPr lang="zh-CN" altLang="en-US" sz="2800" dirty="0"/>
              <a:t>、在路径面板，单击“从选区生成工作路径”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4</a:t>
            </a:r>
            <a:r>
              <a:rPr lang="zh-CN" altLang="en-US" sz="2800" dirty="0"/>
              <a:t>、通过添加、删除、移动锚点调整路径</a:t>
            </a:r>
            <a:endParaRPr lang="zh-CN" altLang="en-US" sz="2800" dirty="0"/>
          </a:p>
        </p:txBody>
      </p:sp>
      <p:pic>
        <p:nvPicPr>
          <p:cNvPr id="195588" name="图片 3" descr="QQ图片2015091716213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0" y="3095625"/>
            <a:ext cx="5791200" cy="376237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6610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600" b="1" dirty="0"/>
              <a:t>3.5 </a:t>
            </a:r>
            <a:r>
              <a:rPr lang="zh-CN" altLang="en-US" sz="3600" b="1" dirty="0"/>
              <a:t>利用钢笔工具</a:t>
            </a:r>
            <a:r>
              <a:rPr lang="zh-CN" altLang="en-US" sz="3600" b="1" dirty="0">
                <a:solidFill>
                  <a:srgbClr val="FF0000"/>
                </a:solidFill>
              </a:rPr>
              <a:t>绘制曲线</a:t>
            </a:r>
            <a:r>
              <a:rPr lang="zh-CN" altLang="en-US" sz="3600" b="1" dirty="0"/>
              <a:t>路径</a:t>
            </a:r>
            <a:r>
              <a:rPr lang="en-US" altLang="zh-CN" sz="3600" b="1" dirty="0"/>
              <a:t>2</a:t>
            </a:r>
            <a:endParaRPr lang="en-US" altLang="zh-CN" sz="3600" b="1" dirty="0"/>
          </a:p>
        </p:txBody>
      </p:sp>
      <p:sp>
        <p:nvSpPr>
          <p:cNvPr id="19661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zh-CN" altLang="en-US" dirty="0"/>
          </a:p>
        </p:txBody>
      </p:sp>
      <p:pic>
        <p:nvPicPr>
          <p:cNvPr id="196612" name="Picture 4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990600"/>
            <a:ext cx="4546600" cy="5867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7634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b="1" dirty="0"/>
              <a:t>3.5 </a:t>
            </a:r>
            <a:r>
              <a:rPr lang="zh-CN" altLang="en-US" sz="3200" b="1" dirty="0"/>
              <a:t>利用钢笔工具</a:t>
            </a:r>
            <a:r>
              <a:rPr lang="zh-CN" altLang="en-US" sz="3200" b="1" dirty="0">
                <a:solidFill>
                  <a:srgbClr val="FF0000"/>
                </a:solidFill>
              </a:rPr>
              <a:t>绘制曲线</a:t>
            </a:r>
            <a:r>
              <a:rPr lang="zh-CN" altLang="en-US" sz="3200" b="1" dirty="0"/>
              <a:t>路径</a:t>
            </a:r>
            <a:endParaRPr lang="zh-CN" altLang="en-US" sz="3200" b="1" dirty="0"/>
          </a:p>
        </p:txBody>
      </p:sp>
      <p:pic>
        <p:nvPicPr>
          <p:cNvPr id="197635" name="内容占位符 3" descr="QQ图片20150917153538.pn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62200" y="1295400"/>
            <a:ext cx="4503738" cy="5562600"/>
          </a:xfrm>
          <a:solidFill>
            <a:srgbClr val="FF3399">
              <a:alpha val="100000"/>
            </a:srgbClr>
          </a:solidFill>
          <a:ln w="19050">
            <a:solidFill>
              <a:srgbClr val="FF0000">
                <a:alpha val="100000"/>
              </a:srgb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86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98659" name="内容占位符 2"/>
          <p:cNvSpPr>
            <a:spLocks noGrp="1"/>
          </p:cNvSpPr>
          <p:nvPr>
            <p:ph idx="1"/>
          </p:nvPr>
        </p:nvSpPr>
        <p:spPr>
          <a:xfrm>
            <a:off x="1143000" y="1600200"/>
            <a:ext cx="7446010" cy="4526280"/>
          </a:xfrm>
        </p:spPr>
        <p:txBody>
          <a:bodyPr vert="horz" wrap="square" lIns="91440" tIns="45720" rIns="91440" bIns="45720" anchor="t" anchorCtr="0"/>
          <a:p>
            <a:r>
              <a:rPr lang="en-US" dirty="0"/>
              <a:t>    </a:t>
            </a:r>
            <a:r>
              <a:rPr lang="zh-CN" altLang="en-US" b="1" dirty="0"/>
              <a:t>上一段路径手柄的长度和角度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对下一段路径有影响。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hlink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92871" name="Picture 7" descr="234729-130109202614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2872" name="Text Box 8"/>
          <p:cNvSpPr txBox="1"/>
          <p:nvPr/>
        </p:nvSpPr>
        <p:spPr>
          <a:xfrm>
            <a:off x="1562100" y="533400"/>
            <a:ext cx="800100" cy="53340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第 五 章   </a:t>
            </a:r>
            <a:r>
              <a:rPr lang="zh-CN" altLang="en-US" sz="4000" b="1" dirty="0">
                <a:solidFill>
                  <a:srgbClr val="FFFF66"/>
                </a:solidFill>
                <a:latin typeface="黑体" panose="02010609060101010101" charset="-122"/>
                <a:ea typeface="黑体" panose="02010609060101010101" charset="-122"/>
              </a:rPr>
              <a:t>美容</a:t>
            </a:r>
            <a:endParaRPr lang="zh-CN" altLang="en-US" sz="4000" b="1" dirty="0">
              <a:solidFill>
                <a:srgbClr val="FFFF6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928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0706" name="Rectangle 2"/>
          <p:cNvSpPr>
            <a:spLocks noGrp="1"/>
          </p:cNvSpPr>
          <p:nvPr>
            <p:ph idx="1"/>
          </p:nvPr>
        </p:nvSpPr>
        <p:spPr>
          <a:xfrm>
            <a:off x="685800" y="7620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内容：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>
                <a:ea typeface="Adobe 黑体 Std R" panose="020B0400000000000000" pitchFamily="34" charset="-122"/>
              </a:rPr>
              <a:t>         </a:t>
            </a:r>
            <a:r>
              <a:rPr lang="zh-CN" altLang="en-US" sz="2600" b="1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、祛痣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</a:t>
            </a:r>
            <a:r>
              <a:rPr lang="en-US" altLang="zh-CN" sz="2800" b="1" dirty="0"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</a:rPr>
              <a:t>、去眼袋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</a:t>
            </a:r>
            <a:r>
              <a:rPr lang="en-US" altLang="zh-CN" sz="2800" b="1" dirty="0"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宋体" panose="02010600030101010101" pitchFamily="2" charset="-122"/>
              </a:rPr>
              <a:t>、减轻雀斑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</a:t>
            </a:r>
            <a:r>
              <a:rPr lang="en-US" altLang="zh-CN" sz="2800" b="1" dirty="0">
                <a:latin typeface="宋体" panose="02010600030101010101" pitchFamily="2" charset="-122"/>
              </a:rPr>
              <a:t>4</a:t>
            </a:r>
            <a:r>
              <a:rPr lang="zh-CN" altLang="en-US" sz="2800" b="1" dirty="0">
                <a:latin typeface="宋体" panose="02010600030101010101" pitchFamily="2" charset="-122"/>
              </a:rPr>
              <a:t>、头发染色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</a:t>
            </a:r>
            <a:r>
              <a:rPr lang="en-US" altLang="zh-CN" sz="2800" b="1" dirty="0">
                <a:latin typeface="宋体" panose="02010600030101010101" pitchFamily="2" charset="-122"/>
              </a:rPr>
              <a:t>5</a:t>
            </a:r>
            <a:r>
              <a:rPr lang="zh-CN" altLang="en-US" sz="2800" b="1" dirty="0">
                <a:latin typeface="宋体" panose="02010600030101010101" pitchFamily="2" charset="-122"/>
              </a:rPr>
              <a:t>、增白眼睛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</a:t>
            </a:r>
            <a:r>
              <a:rPr lang="en-US" altLang="zh-CN" sz="2800" b="1" dirty="0">
                <a:latin typeface="宋体" panose="02010600030101010101" pitchFamily="2" charset="-122"/>
              </a:rPr>
              <a:t>6</a:t>
            </a:r>
            <a:r>
              <a:rPr lang="zh-CN" altLang="en-US" sz="2800" b="1" dirty="0">
                <a:latin typeface="宋体" panose="02010600030101010101" pitchFamily="2" charset="-122"/>
              </a:rPr>
              <a:t>、增白牙齿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重点：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仿制图章、修复画笔工具、修补工具、历史  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记录画笔，蒙版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难点：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历史记录画笔，蒙版 </a:t>
            </a:r>
            <a:endParaRPr lang="en-US" altLang="zh-CN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endParaRPr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endParaRPr lang="zh-CN" altLang="en-US" sz="28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8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1730" name="Rectangle 2"/>
          <p:cNvSpPr>
            <a:spLocks noGrp="1"/>
          </p:cNvSpPr>
          <p:nvPr>
            <p:ph idx="1"/>
          </p:nvPr>
        </p:nvSpPr>
        <p:spPr>
          <a:xfrm>
            <a:off x="457200" y="655638"/>
            <a:ext cx="8229600" cy="56689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仿制图章工具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>
                <a:ea typeface="Adobe 黑体 Std R" panose="020B0400000000000000" pitchFamily="34" charset="-122"/>
              </a:rPr>
              <a:t>         </a:t>
            </a:r>
            <a:r>
              <a:rPr lang="zh-CN" altLang="en-US" sz="2800" b="1" dirty="0">
                <a:solidFill>
                  <a:srgbClr val="FF0000"/>
                </a:solidFill>
              </a:rPr>
              <a:t>能够复制图像的局部</a:t>
            </a:r>
            <a:r>
              <a:rPr lang="zh-CN" altLang="en-US" sz="2800" b="1" dirty="0"/>
              <a:t>，以弥补图像在局部显示出的不足之处，或者使之在整体细节上更丰富。</a:t>
            </a:r>
            <a:endParaRPr lang="zh-CN" altLang="en-US" sz="2800" b="1" dirty="0"/>
          </a:p>
          <a:p>
            <a:pPr eaLnBrk="1" hangingPunct="1"/>
            <a:endParaRPr lang="en-US" altLang="zh-CN" dirty="0">
              <a:ea typeface="Adobe 黑体 Std R" panose="020B0400000000000000" pitchFamily="34" charset="-122"/>
            </a:endParaRPr>
          </a:p>
        </p:txBody>
      </p:sp>
      <p:pic>
        <p:nvPicPr>
          <p:cNvPr id="201731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38450"/>
            <a:ext cx="4648200" cy="348615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01732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838450"/>
            <a:ext cx="4648200" cy="3486150"/>
          </a:xfrm>
          <a:prstGeom prst="rect">
            <a:avLst/>
          </a:prstGeom>
          <a:noFill/>
          <a:ln w="254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2754" name="Rectang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1.1 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去痣</a:t>
            </a:r>
            <a:r>
              <a:rPr lang="en-US" altLang="zh-CN" sz="2800" b="1" dirty="0">
                <a:solidFill>
                  <a:schemeClr val="tx1"/>
                </a:solidFill>
                <a:latin typeface="Adobe 黑体 Std R" panose="020B0400000000000000" pitchFamily="34" charset="-122"/>
                <a:ea typeface="黑体" panose="02010609060101010101" charset="-122"/>
              </a:rPr>
              <a:t>——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仿制图章工具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27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02756" name="Picture 4" descr="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54163"/>
            <a:ext cx="4425950" cy="4160837"/>
          </a:xfrm>
          <a:prstGeom prst="rect">
            <a:avLst/>
          </a:prstGeom>
          <a:noFill/>
          <a:ln w="254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02757" name="Picture 5" descr="除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54163"/>
            <a:ext cx="4425950" cy="4159250"/>
          </a:xfrm>
          <a:prstGeom prst="rect">
            <a:avLst/>
          </a:prstGeom>
          <a:noFill/>
          <a:ln w="25400" cap="flat" cmpd="sng">
            <a:solidFill>
              <a:srgbClr val="33CCCC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02758" name="Text Box 7"/>
          <p:cNvSpPr txBox="1"/>
          <p:nvPr/>
        </p:nvSpPr>
        <p:spPr>
          <a:xfrm>
            <a:off x="1524000" y="5943600"/>
            <a:ext cx="2743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3399"/>
                </a:solidFill>
                <a:latin typeface="Arial" panose="020B0604020202020204" pitchFamily="34" charset="0"/>
                <a:ea typeface="黑体" panose="02010609060101010101" charset="-122"/>
              </a:rPr>
              <a:t>术前</a:t>
            </a:r>
            <a:endParaRPr lang="zh-CN" altLang="en-US" sz="3200" b="1" dirty="0">
              <a:solidFill>
                <a:srgbClr val="FF3399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02759" name="Text Box 8"/>
          <p:cNvSpPr txBox="1"/>
          <p:nvPr/>
        </p:nvSpPr>
        <p:spPr>
          <a:xfrm>
            <a:off x="6400800" y="6019800"/>
            <a:ext cx="2743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术后</a:t>
            </a: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2" name="标题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、利用椭圆选框工具扣圆形图像 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48483" name="内容占位符 4" descr="圆形摆饰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676400"/>
            <a:ext cx="4414838" cy="4114800"/>
          </a:xfrm>
          <a:ln w="15875">
            <a:solidFill>
              <a:srgbClr val="FF3399">
                <a:alpha val="100000"/>
              </a:srgbClr>
            </a:solidFill>
            <a:miter lim="800000"/>
            <a:headEnd/>
            <a:tailEnd/>
          </a:ln>
        </p:spPr>
      </p:pic>
      <p:pic>
        <p:nvPicPr>
          <p:cNvPr id="148484" name="图片 5" descr="圆形摆饰-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76400"/>
            <a:ext cx="4414838" cy="4114800"/>
          </a:xfrm>
          <a:prstGeom prst="rect">
            <a:avLst/>
          </a:prstGeom>
          <a:noFill/>
          <a:ln w="19050" cap="flat" cmpd="sng">
            <a:solidFill>
              <a:srgbClr val="0070C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3778" name="Rectangle 3"/>
          <p:cNvSpPr>
            <a:spLocks noGrp="1"/>
          </p:cNvSpPr>
          <p:nvPr>
            <p:ph idx="1"/>
          </p:nvPr>
        </p:nvSpPr>
        <p:spPr>
          <a:xfrm>
            <a:off x="838200" y="1036638"/>
            <a:ext cx="7086600" cy="45259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</a:t>
            </a:r>
            <a:r>
              <a:rPr lang="zh-CN" altLang="en-US" sz="2800" b="1" dirty="0">
                <a:latin typeface="宋体" panose="02010600030101010101" pitchFamily="2" charset="-122"/>
              </a:rPr>
              <a:t>一、选取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仿制图章</a:t>
            </a:r>
            <a:r>
              <a:rPr lang="zh-CN" altLang="en-US" sz="2800" b="1" dirty="0">
                <a:latin typeface="宋体" panose="02010600030101010101" pitchFamily="2" charset="-122"/>
              </a:rPr>
              <a:t>工具，选择画笔并调节 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大小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二、改变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混合模式</a:t>
            </a:r>
            <a:r>
              <a:rPr lang="zh-CN" altLang="en-US" sz="2800" b="1" dirty="0">
                <a:latin typeface="宋体" panose="02010600030101010101" pitchFamily="2" charset="-122"/>
              </a:rPr>
              <a:t>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变亮</a:t>
            </a:r>
            <a:r>
              <a:rPr lang="zh-CN" altLang="en-US" sz="2800" b="1" dirty="0">
                <a:latin typeface="宋体" panose="02010600030101010101" pitchFamily="2" charset="-122"/>
              </a:rPr>
              <a:t>（将只影响比采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样区域暗的像素）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三、按住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Alt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键</a:t>
            </a:r>
            <a:r>
              <a:rPr lang="zh-CN" altLang="en-US" sz="2800" b="1" dirty="0">
                <a:latin typeface="宋体" panose="02010600030101010101" pitchFamily="2" charset="-122"/>
              </a:rPr>
              <a:t>采样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02" name="Rectangle 2"/>
          <p:cNvSpPr>
            <a:spLocks noGrp="1"/>
          </p:cNvSpPr>
          <p:nvPr>
            <p:ph idx="1"/>
          </p:nvPr>
        </p:nvSpPr>
        <p:spPr>
          <a:xfrm>
            <a:off x="457200" y="884238"/>
            <a:ext cx="8229600" cy="55165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修复画笔工具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04803" name="Picture 3" descr="Blemish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1066800"/>
            <a:ext cx="4584700" cy="5791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826" name="Rectangle 3"/>
          <p:cNvSpPr>
            <a:spLocks noGrp="1"/>
          </p:cNvSpPr>
          <p:nvPr>
            <p:ph idx="1"/>
          </p:nvPr>
        </p:nvSpPr>
        <p:spPr>
          <a:xfrm>
            <a:off x="457200" y="990600"/>
            <a:ext cx="7467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修复画笔工具：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/>
              <a:t>修复的同时将样</a:t>
            </a:r>
            <a:r>
              <a:rPr lang="zh-CN" altLang="en-US" sz="2800" b="1" dirty="0">
                <a:solidFill>
                  <a:srgbClr val="0000FF"/>
                </a:solidFill>
              </a:rPr>
              <a:t>本像素</a:t>
            </a:r>
            <a:r>
              <a:rPr lang="zh-CN" altLang="en-US" sz="2800" b="1" dirty="0"/>
              <a:t>的</a:t>
            </a:r>
            <a:r>
              <a:rPr lang="zh-CN" altLang="en-US" sz="2800" b="1" dirty="0">
                <a:solidFill>
                  <a:srgbClr val="FF0000"/>
                </a:solidFill>
              </a:rPr>
              <a:t>纹理、光照、透明度和阴影</a:t>
            </a:r>
            <a:r>
              <a:rPr lang="zh-CN" altLang="en-US" sz="2800" b="1" dirty="0"/>
              <a:t>与</a:t>
            </a:r>
            <a:r>
              <a:rPr lang="zh-CN" altLang="en-US" sz="2800" b="1" dirty="0">
                <a:solidFill>
                  <a:srgbClr val="0000FF"/>
                </a:solidFill>
              </a:rPr>
              <a:t>源像素</a:t>
            </a:r>
            <a:r>
              <a:rPr lang="zh-CN" altLang="en-US" sz="2800" b="1" dirty="0"/>
              <a:t>进行匹配，从而使修复后的像素</a:t>
            </a:r>
            <a:r>
              <a:rPr lang="zh-CN" altLang="en-US" sz="2800" b="1" dirty="0">
                <a:solidFill>
                  <a:srgbClr val="0000FF"/>
                </a:solidFill>
              </a:rPr>
              <a:t>不留痕迹的融入</a:t>
            </a:r>
            <a:r>
              <a:rPr lang="zh-CN" altLang="en-US" sz="2800" b="1" dirty="0"/>
              <a:t>图像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6850" name="Rectangle 2"/>
          <p:cNvSpPr>
            <a:spLocks noGrp="1"/>
          </p:cNvSpPr>
          <p:nvPr>
            <p:ph idx="1"/>
          </p:nvPr>
        </p:nvSpPr>
        <p:spPr>
          <a:xfrm>
            <a:off x="838200" y="1036638"/>
            <a:ext cx="7086600" cy="45259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ea typeface="黑体" panose="02010609060101010101" charset="-122"/>
              </a:rPr>
              <a:t>步骤：</a:t>
            </a:r>
            <a:endParaRPr lang="zh-CN" altLang="en-US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</a:t>
            </a:r>
            <a:r>
              <a:rPr lang="zh-CN" altLang="en-US" sz="2800" b="1" dirty="0">
                <a:latin typeface="宋体" panose="02010600030101010101" pitchFamily="2" charset="-122"/>
              </a:rPr>
              <a:t>一、选取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修复画笔</a:t>
            </a:r>
            <a:r>
              <a:rPr lang="zh-CN" altLang="en-US" sz="2800" b="1" dirty="0">
                <a:latin typeface="宋体" panose="02010600030101010101" pitchFamily="2" charset="-122"/>
              </a:rPr>
              <a:t>工具，选择画笔并调节 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大小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二、按住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Alt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键</a:t>
            </a:r>
            <a:r>
              <a:rPr lang="zh-CN" altLang="en-US" sz="2800" b="1" dirty="0">
                <a:latin typeface="宋体" panose="02010600030101010101" pitchFamily="2" charset="-122"/>
              </a:rPr>
              <a:t>采样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7874" name="Rectangle 3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53641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1.2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去眼袋</a:t>
            </a:r>
            <a:r>
              <a:rPr lang="en-US" altLang="zh-CN" b="1" dirty="0">
                <a:latin typeface="宋体" panose="02010600030101010101" pitchFamily="2" charset="-122"/>
                <a:ea typeface="黑体" panose="02010609060101010101" charset="-122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修补工具</a:t>
            </a:r>
            <a:endParaRPr lang="zh-CN" altLang="en-US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07875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3150"/>
            <a:ext cx="9144000" cy="5784850"/>
          </a:xfrm>
          <a:prstGeom prst="rect">
            <a:avLst/>
          </a:prstGeom>
          <a:noFill/>
          <a:ln w="31750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898" name="Rectangle 2"/>
          <p:cNvSpPr>
            <a:spLocks noGrp="1"/>
          </p:cNvSpPr>
          <p:nvPr>
            <p:ph idx="1"/>
          </p:nvPr>
        </p:nvSpPr>
        <p:spPr>
          <a:xfrm>
            <a:off x="838200" y="1036638"/>
            <a:ext cx="7086600" cy="45259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</a:t>
            </a:r>
            <a:r>
              <a:rPr lang="zh-CN" altLang="en-US" sz="2800" b="1" dirty="0">
                <a:latin typeface="宋体" panose="02010600030101010101" pitchFamily="2" charset="-122"/>
              </a:rPr>
              <a:t>一、选取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修补</a:t>
            </a:r>
            <a:r>
              <a:rPr lang="zh-CN" altLang="en-US" sz="2800" b="1" dirty="0">
                <a:latin typeface="宋体" panose="02010600030101010101" pitchFamily="2" charset="-122"/>
              </a:rPr>
              <a:t>工具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二、确认修补项：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源 </a:t>
            </a:r>
            <a:r>
              <a:rPr lang="en-US" altLang="zh-CN" sz="2800" b="1" dirty="0">
                <a:latin typeface="宋体" panose="02010600030101010101" pitchFamily="2" charset="-122"/>
              </a:rPr>
              <a:t>or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目标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三、绘制选取（按住</a:t>
            </a:r>
            <a:r>
              <a:rPr lang="en-US" altLang="zh-CN" sz="2800" b="1" dirty="0">
                <a:solidFill>
                  <a:srgbClr val="FF3399"/>
                </a:solidFill>
                <a:latin typeface="宋体" panose="02010600030101010101" pitchFamily="2" charset="-122"/>
              </a:rPr>
              <a:t>Shift</a:t>
            </a:r>
            <a:r>
              <a:rPr lang="zh-CN" altLang="en-US" sz="2800" b="1" dirty="0">
                <a:solidFill>
                  <a:srgbClr val="FF3399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3399"/>
                </a:solidFill>
                <a:latin typeface="宋体" panose="02010600030101010101" pitchFamily="2" charset="-122"/>
              </a:rPr>
              <a:t>Alt</a:t>
            </a:r>
            <a:r>
              <a:rPr lang="zh-CN" altLang="en-US" sz="2800" b="1" dirty="0">
                <a:latin typeface="宋体" panose="02010600030101010101" pitchFamily="2" charset="-122"/>
              </a:rPr>
              <a:t>加减）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四、拖放到干净区域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9922" name="Rectangle 3"/>
          <p:cNvSpPr>
            <a:spLocks noGrp="1"/>
          </p:cNvSpPr>
          <p:nvPr>
            <p:ph idx="1"/>
          </p:nvPr>
        </p:nvSpPr>
        <p:spPr>
          <a:xfrm>
            <a:off x="457200" y="960438"/>
            <a:ext cx="8229600" cy="52879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去眼袋练习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endParaRPr lang="en-US" altLang="zh-CN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09923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44650"/>
            <a:ext cx="5108575" cy="3232150"/>
          </a:xfrm>
          <a:prstGeom prst="rect">
            <a:avLst/>
          </a:prstGeom>
          <a:noFill/>
          <a:ln w="31750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09924" name="Picture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625850"/>
            <a:ext cx="5105400" cy="323215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0946" name="Rectangle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 vert="horz" wrap="square" lIns="91440" tIns="45720" rIns="91440" bIns="45720" anchor="t" anchorCtr="0"/>
          <a:p>
            <a:pPr eaLnBrk="1" hangingPunct="1"/>
            <a:endParaRPr lang="en-US" altLang="zh-CN" sz="2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eaLnBrk="1" hangingPunct="1">
              <a:buNone/>
            </a:pPr>
            <a:r>
              <a:rPr lang="en-US" altLang="zh-CN" dirty="0"/>
              <a:t>         </a:t>
            </a:r>
            <a:r>
              <a:rPr lang="zh-CN" altLang="en-US" sz="2800" b="1" dirty="0">
                <a:latin typeface="宋体" panose="02010600030101010101" pitchFamily="2" charset="-122"/>
              </a:rPr>
              <a:t>修补工具的工作原理与修复画笔工具是</a:t>
            </a:r>
            <a:r>
              <a:rPr lang="zh-CN" altLang="en-US" sz="2800" b="1" dirty="0">
                <a:solidFill>
                  <a:srgbClr val="FF3399"/>
                </a:solidFill>
                <a:latin typeface="宋体" panose="02010600030101010101" pitchFamily="2" charset="-122"/>
              </a:rPr>
              <a:t>完全一样的</a:t>
            </a:r>
            <a:r>
              <a:rPr lang="zh-CN" altLang="en-US" sz="2800" b="1" dirty="0">
                <a:latin typeface="宋体" panose="02010600030101010101" pitchFamily="2" charset="-122"/>
              </a:rPr>
              <a:t>，只是它们的</a:t>
            </a:r>
            <a:r>
              <a:rPr lang="zh-CN" altLang="en-US" sz="2800" b="1" dirty="0">
                <a:solidFill>
                  <a:srgbClr val="FF3399"/>
                </a:solidFill>
                <a:latin typeface="宋体" panose="02010600030101010101" pitchFamily="2" charset="-122"/>
              </a:rPr>
              <a:t>使用方法</a:t>
            </a:r>
            <a:r>
              <a:rPr lang="zh-CN" altLang="en-US" sz="2800" b="1" dirty="0">
                <a:latin typeface="宋体" panose="02010600030101010101" pitchFamily="2" charset="-122"/>
              </a:rPr>
              <a:t>有所区别。修补工具的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操作是基于区域</a:t>
            </a:r>
            <a:r>
              <a:rPr lang="zh-CN" altLang="en-US" sz="2800" b="1" dirty="0">
                <a:latin typeface="宋体" panose="02010600030101010101" pitchFamily="2" charset="-122"/>
              </a:rPr>
              <a:t>的 ，而且这个选区的创建并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不只限于使用修补工具</a:t>
            </a:r>
            <a:r>
              <a:rPr lang="zh-CN" altLang="en-US" sz="2800" b="1" dirty="0">
                <a:latin typeface="宋体" panose="02010600030101010101" pitchFamily="2" charset="-122"/>
              </a:rPr>
              <a:t>，我们可以利用其它工具来创建选区。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1970" name="Rectangle 2"/>
          <p:cNvSpPr>
            <a:spLocks noGrp="1"/>
          </p:cNvSpPr>
          <p:nvPr>
            <p:ph idx="1"/>
          </p:nvPr>
        </p:nvSpPr>
        <p:spPr>
          <a:xfrm>
            <a:off x="457200" y="884238"/>
            <a:ext cx="8229600" cy="55927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去眼袋练习</a:t>
            </a: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11971" name="Picture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00213"/>
            <a:ext cx="4946650" cy="3100387"/>
          </a:xfrm>
          <a:prstGeom prst="rect">
            <a:avLst/>
          </a:prstGeom>
          <a:noFill/>
          <a:ln w="31750" cap="flat" cmpd="sng">
            <a:solidFill>
              <a:srgbClr val="003366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11972" name="Picture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733800"/>
            <a:ext cx="4953000" cy="311785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2994" name="Rectangle 3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1.3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减轻雀斑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2600" b="1" dirty="0">
                <a:solidFill>
                  <a:srgbClr val="FF3399"/>
                </a:solidFill>
                <a:ea typeface="黑体" panose="02010609060101010101" charset="-122"/>
              </a:rPr>
              <a:t>——</a:t>
            </a:r>
            <a:r>
              <a:rPr lang="zh-CN" altLang="en-US" sz="2600" b="1" dirty="0">
                <a:solidFill>
                  <a:srgbClr val="FF3399"/>
                </a:solidFill>
                <a:latin typeface="黑体" panose="02010609060101010101" charset="-122"/>
                <a:ea typeface="黑体" panose="02010609060101010101" charset="-122"/>
              </a:rPr>
              <a:t>高斯模糊，</a:t>
            </a:r>
            <a:endParaRPr lang="zh-CN" altLang="en-US" sz="2600" b="1" dirty="0">
              <a:solidFill>
                <a:srgbClr val="FF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600" b="1" dirty="0">
                <a:solidFill>
                  <a:srgbClr val="FF3399"/>
                </a:solidFill>
                <a:latin typeface="黑体" panose="02010609060101010101" charset="-122"/>
                <a:ea typeface="黑体" panose="02010609060101010101" charset="-122"/>
              </a:rPr>
              <a:t>      历史记录画笔</a:t>
            </a:r>
            <a:endParaRPr lang="zh-CN" altLang="en-US" sz="2600" b="1" dirty="0">
              <a:solidFill>
                <a:srgbClr val="FF339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12995" name="Picture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066800"/>
            <a:ext cx="4651375" cy="563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2"/>
          <p:cNvSpPr txBox="1"/>
          <p:nvPr/>
        </p:nvSpPr>
        <p:spPr bwMode="auto">
          <a:xfrm>
            <a:off x="457200" y="838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indent="-342900" defTabSz="914400" eaLnBrk="0" hangingPunct="0">
              <a:spcBef>
                <a:spcPct val="2000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3200" kern="0" cap="none" spc="0" normalizeH="0" baseline="0" noProof="0" dirty="0">
                <a:latin typeface="+mn-lt"/>
                <a:ea typeface="+mn-ea"/>
                <a:cs typeface="+mn-cs"/>
              </a:rPr>
              <a:t>步骤：</a:t>
            </a:r>
            <a:endParaRPr kumimoji="0" lang="en-US" altLang="zh-CN" sz="3200" kern="0" cap="none" spc="0" normalizeH="0" baseline="0" noProof="0" dirty="0">
              <a:latin typeface="+mn-lt"/>
              <a:ea typeface="+mn-ea"/>
              <a:cs typeface="+mn-cs"/>
            </a:endParaRPr>
          </a:p>
          <a:p>
            <a:pPr marL="342900" marR="0" indent="-342900" defTabSz="914400" eaLnBrk="0" hangingPunct="0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en-US" altLang="zh-CN" sz="3200" kern="0" cap="none" spc="0" normalizeH="0" baseline="0" noProof="0" dirty="0">
                <a:latin typeface="+mn-lt"/>
                <a:ea typeface="+mn-ea"/>
                <a:cs typeface="+mn-cs"/>
              </a:rPr>
              <a:t>     </a:t>
            </a:r>
            <a:r>
              <a:rPr kumimoji="0" lang="en-US" altLang="zh-CN" sz="3200" kern="0" cap="none" spc="0" normalizeH="0" baseline="0" noProof="0" dirty="0"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sz="3200" kern="0" cap="none" spc="0" normalizeH="0" baseline="0" noProof="0" dirty="0">
                <a:latin typeface="+mn-ea"/>
                <a:ea typeface="+mn-ea"/>
                <a:cs typeface="+mn-cs"/>
              </a:rPr>
              <a:t>、选择椭圆选框工具，按住</a:t>
            </a:r>
            <a:r>
              <a:rPr kumimoji="0" lang="en-US" altLang="zh-CN" sz="3200" kern="0" cap="none" spc="0" normalizeH="0" baseline="0" noProof="0" dirty="0">
                <a:latin typeface="+mn-ea"/>
                <a:ea typeface="+mn-ea"/>
                <a:cs typeface="+mn-cs"/>
              </a:rPr>
              <a:t>Shift</a:t>
            </a:r>
            <a:r>
              <a:rPr kumimoji="0" lang="zh-CN" altLang="en-US" sz="3200" kern="0" cap="none" spc="0" normalizeH="0" baseline="0" noProof="0" dirty="0">
                <a:latin typeface="+mn-ea"/>
                <a:ea typeface="+mn-ea"/>
                <a:cs typeface="+mn-cs"/>
              </a:rPr>
              <a:t>创建选区</a:t>
            </a:r>
            <a:endParaRPr kumimoji="0" lang="en-US" altLang="zh-CN" sz="3200" kern="0" cap="none" spc="0" normalizeH="0" baseline="0" noProof="0" dirty="0">
              <a:latin typeface="+mn-ea"/>
              <a:ea typeface="+mn-ea"/>
              <a:cs typeface="+mn-cs"/>
            </a:endParaRPr>
          </a:p>
          <a:p>
            <a:pPr marL="342900" marR="0" indent="-342900" defTabSz="914400" eaLnBrk="0" hangingPunct="0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en-US" altLang="zh-CN" sz="3200" kern="0" cap="none" spc="0" normalizeH="0" baseline="0" noProof="0" dirty="0">
                <a:latin typeface="+mn-ea"/>
                <a:ea typeface="+mn-ea"/>
                <a:cs typeface="+mn-cs"/>
              </a:rPr>
              <a:t>   2</a:t>
            </a:r>
            <a:r>
              <a:rPr kumimoji="0" lang="zh-CN" altLang="en-US" sz="3200" kern="0" cap="none" spc="0" normalizeH="0" baseline="0" noProof="0" dirty="0">
                <a:latin typeface="+mn-ea"/>
                <a:ea typeface="+mn-ea"/>
                <a:cs typeface="+mn-cs"/>
              </a:rPr>
              <a:t>、选择菜单</a:t>
            </a:r>
            <a:r>
              <a:rPr kumimoji="0" lang="en-US" altLang="zh-CN" sz="3200" kern="0" cap="none" spc="0" normalizeH="0" baseline="0" noProof="0" dirty="0">
                <a:latin typeface="+mn-ea"/>
                <a:ea typeface="+mn-ea"/>
                <a:cs typeface="+mn-cs"/>
              </a:rPr>
              <a:t>-</a:t>
            </a:r>
            <a:r>
              <a:rPr kumimoji="0" lang="zh-CN" altLang="en-US" sz="3200" kern="0" cap="none" spc="0" normalizeH="0" baseline="0" noProof="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选择</a:t>
            </a:r>
            <a:r>
              <a:rPr kumimoji="0" lang="en-US" altLang="zh-CN" sz="3200" kern="0" cap="none" spc="0" normalizeH="0" baseline="0" noProof="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—</a:t>
            </a:r>
            <a:r>
              <a:rPr kumimoji="0" lang="zh-CN" altLang="en-US" sz="3200" kern="0" cap="none" spc="0" normalizeH="0" baseline="0" noProof="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变换选区</a:t>
            </a:r>
            <a:endParaRPr kumimoji="0" lang="en-US" altLang="zh-CN" sz="3200" kern="0" cap="none" spc="0" normalizeH="0" baseline="0" noProof="0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marL="342900" marR="0" indent="-342900" defTabSz="914400" eaLnBrk="0" hangingPunct="0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en-US" altLang="zh-CN" sz="3200" kern="0" cap="none" spc="0" normalizeH="0" baseline="0" noProof="0" dirty="0">
                <a:latin typeface="+mn-ea"/>
                <a:ea typeface="+mn-ea"/>
                <a:cs typeface="+mn-cs"/>
              </a:rPr>
              <a:t>   3</a:t>
            </a:r>
            <a:r>
              <a:rPr kumimoji="0" lang="zh-CN" altLang="en-US" sz="3200" kern="0" cap="none" spc="0" normalizeH="0" baseline="0" noProof="0" dirty="0">
                <a:latin typeface="+mn-ea"/>
                <a:ea typeface="+mn-ea"/>
                <a:cs typeface="+mn-cs"/>
              </a:rPr>
              <a:t>、调节控制点</a:t>
            </a:r>
            <a:endParaRPr kumimoji="0" lang="en-US" altLang="zh-CN" sz="3200" kern="0" cap="none" spc="0" normalizeH="0" baseline="0" noProof="0" dirty="0">
              <a:latin typeface="+mn-ea"/>
              <a:ea typeface="+mn-ea"/>
              <a:cs typeface="+mn-cs"/>
            </a:endParaRPr>
          </a:p>
          <a:p>
            <a:pPr marL="342900" marR="0" indent="-342900" defTabSz="914400" eaLnBrk="0" hangingPunct="0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en-US" altLang="zh-CN" sz="3200" kern="0" cap="none" spc="0" normalizeH="0" baseline="0" noProof="0" dirty="0">
                <a:latin typeface="+mn-ea"/>
                <a:ea typeface="+mn-ea"/>
                <a:cs typeface="+mn-cs"/>
              </a:rPr>
              <a:t>   4</a:t>
            </a:r>
            <a:r>
              <a:rPr kumimoji="0" lang="zh-CN" altLang="en-US" sz="3200" kern="0" cap="none" spc="0" normalizeH="0" baseline="0" noProof="0" dirty="0"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3200" kern="0" cap="none" spc="0" normalizeH="0" baseline="0" noProof="0" dirty="0" err="1">
                <a:latin typeface="+mn-ea"/>
                <a:ea typeface="+mn-ea"/>
                <a:cs typeface="+mn-cs"/>
              </a:rPr>
              <a:t>Ctrl+J</a:t>
            </a:r>
            <a:r>
              <a:rPr kumimoji="0" lang="zh-CN" altLang="en-US" sz="3200" kern="0" cap="none" spc="0" normalizeH="0" baseline="0" noProof="0" dirty="0">
                <a:latin typeface="+mn-ea"/>
                <a:ea typeface="+mn-ea"/>
                <a:cs typeface="+mn-cs"/>
              </a:rPr>
              <a:t>复制新图层</a:t>
            </a:r>
            <a:endParaRPr kumimoji="0" lang="zh-CN" altLang="en-US" sz="3200" kern="0" cap="none" spc="0" normalizeH="0" baseline="0" noProof="0" dirty="0">
              <a:latin typeface="+mn-ea"/>
              <a:ea typeface="+mn-ea"/>
              <a:cs typeface="+mn-cs"/>
            </a:endParaRPr>
          </a:p>
          <a:p>
            <a:pPr marL="342900" marR="0" indent="-342900" defTabSz="914400" eaLnBrk="0" hangingPunct="0">
              <a:spcBef>
                <a:spcPct val="20000"/>
              </a:spcBef>
              <a:buClrTx/>
              <a:buSzTx/>
              <a:buFontTx/>
              <a:buNone/>
              <a:defRPr/>
            </a:pPr>
            <a:endParaRPr kumimoji="0" lang="zh-CN" altLang="en-US" sz="3200" kern="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4018" name="Rectangle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一、打开图片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二、滤镜</a:t>
            </a:r>
            <a:r>
              <a:rPr lang="en-US" altLang="zh-CN" sz="2800" b="1" dirty="0">
                <a:latin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</a:rPr>
              <a:t>高斯模糊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三、在“历史记录面板”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点击</a:t>
            </a:r>
            <a:r>
              <a:rPr lang="zh-CN" altLang="en-US" sz="2800" b="1" dirty="0">
                <a:latin typeface="宋体" panose="02010600030101010101" pitchFamily="2" charset="-122"/>
              </a:rPr>
              <a:t>打开状态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四、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勾选</a:t>
            </a:r>
            <a:r>
              <a:rPr lang="zh-CN" altLang="en-US" sz="2800" b="1" dirty="0">
                <a:latin typeface="宋体" panose="02010600030101010101" pitchFamily="2" charset="-122"/>
              </a:rPr>
              <a:t>“高斯模糊”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旁边</a:t>
            </a:r>
            <a:r>
              <a:rPr lang="zh-CN" altLang="en-US" sz="2800" b="1" dirty="0">
                <a:latin typeface="宋体" panose="02010600030101010101" pitchFamily="2" charset="-122"/>
              </a:rPr>
              <a:t>的选项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五、历史记录画笔的混合模式改为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“变亮”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   （它将只影响比模糊状态更暗的像素）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六、用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历史记录画笔</a:t>
            </a:r>
            <a:r>
              <a:rPr lang="zh-CN" altLang="en-US" sz="2800" b="1" dirty="0">
                <a:latin typeface="宋体" panose="02010600030101010101" pitchFamily="2" charset="-122"/>
              </a:rPr>
              <a:t>在面部绘制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42" name="Rectangle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15043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0"/>
            <a:ext cx="565785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6066" name="Rectangle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6689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  </a:t>
            </a:r>
            <a:r>
              <a:rPr lang="zh-CN" altLang="en-US" sz="2800" b="1" dirty="0">
                <a:latin typeface="宋体" panose="02010600030101010101" pitchFamily="2" charset="-122"/>
              </a:rPr>
              <a:t>历史记录画笔 ：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图像编辑恢复工具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使用历史记录画笔，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可以将图像编辑中的某个状态还原出来</a:t>
            </a:r>
            <a:r>
              <a:rPr lang="zh-CN" altLang="en-US" sz="2800" b="1" dirty="0">
                <a:latin typeface="宋体" panose="02010600030101010101" pitchFamily="2" charset="-122"/>
              </a:rPr>
              <a:t>。使用历史记录画笔可以起到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突出画面重点</a:t>
            </a:r>
            <a:r>
              <a:rPr lang="zh-CN" altLang="en-US" sz="2800" b="1" dirty="0">
                <a:latin typeface="宋体" panose="02010600030101010101" pitchFamily="2" charset="-122"/>
              </a:rPr>
              <a:t>的作用。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en-US" altLang="zh-CN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7090" name="Rectangle 3"/>
          <p:cNvSpPr>
            <a:spLocks noGrp="1"/>
          </p:cNvSpPr>
          <p:nvPr>
            <p:ph idx="1"/>
          </p:nvPr>
        </p:nvSpPr>
        <p:spPr>
          <a:xfrm>
            <a:off x="1371600" y="808038"/>
            <a:ext cx="8229600" cy="50593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solidFill>
                  <a:srgbClr val="FF3399"/>
                </a:solidFill>
                <a:latin typeface="黑体" panose="02010609060101010101" charset="-122"/>
                <a:ea typeface="黑体" panose="02010609060101010101" charset="-122"/>
              </a:rPr>
              <a:t>1.4 </a:t>
            </a:r>
            <a:r>
              <a:rPr lang="zh-CN" altLang="en-US" b="1" dirty="0">
                <a:solidFill>
                  <a:srgbClr val="FF3399"/>
                </a:solidFill>
                <a:latin typeface="黑体" panose="02010609060101010101" charset="-122"/>
                <a:ea typeface="黑体" panose="02010609060101010101" charset="-122"/>
              </a:rPr>
              <a:t>头发染色</a:t>
            </a:r>
            <a:r>
              <a:rPr lang="en-US" altLang="zh-CN" sz="2800" b="1" dirty="0">
                <a:latin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黑体" panose="02010609060101010101" charset="-122"/>
              </a:rPr>
              <a:t>图层蒙版，调整图层</a:t>
            </a:r>
            <a:endParaRPr lang="zh-CN" altLang="en-US" sz="2800" b="1" dirty="0">
              <a:latin typeface="黑体" panose="02010609060101010101" charset="-122"/>
            </a:endParaRPr>
          </a:p>
          <a:p>
            <a:pPr eaLnBrk="1" hangingPunct="1">
              <a:buNone/>
            </a:pPr>
            <a:endParaRPr lang="en-US" altLang="zh-CN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17091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6400"/>
            <a:ext cx="4572000" cy="4724400"/>
          </a:xfrm>
          <a:prstGeom prst="rect">
            <a:avLst/>
          </a:prstGeom>
          <a:noFill/>
          <a:ln w="31750" cap="flat" cmpd="sng">
            <a:solidFill>
              <a:srgbClr val="00808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17092" name="Picture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6400"/>
            <a:ext cx="4572000" cy="472440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8114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一、从图层调板底部添加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色彩平衡调整图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    层。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二、调整暗调，中间色、亮调使颜色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变红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三、填充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色彩平衡蒙版</a:t>
            </a:r>
            <a:r>
              <a:rPr lang="zh-CN" altLang="en-US" sz="2800" b="1" dirty="0">
                <a:latin typeface="宋体" panose="02010600030101010101" pitchFamily="2" charset="-122"/>
              </a:rPr>
              <a:t>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黑色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四、选择画笔，使用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白色在蒙版上绘制</a:t>
            </a:r>
            <a:r>
              <a:rPr lang="zh-CN" altLang="en-US" sz="2800" b="1" dirty="0">
                <a:latin typeface="宋体" panose="02010600030101010101" pitchFamily="2" charset="-122"/>
              </a:rPr>
              <a:t>头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发和眉毛。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五、把色彩平衡图层的混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合模式改为颜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    色</a:t>
            </a:r>
            <a:r>
              <a:rPr lang="zh-CN" altLang="en-US" sz="2800" b="1" dirty="0">
                <a:latin typeface="宋体" panose="02010600030101010101" pitchFamily="2" charset="-122"/>
              </a:rPr>
              <a:t>，并适当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降低不透明度</a:t>
            </a:r>
            <a:r>
              <a:rPr lang="zh-CN" altLang="en-US" sz="2800" b="1" dirty="0">
                <a:latin typeface="宋体" panose="02010600030101010101" pitchFamily="2" charset="-122"/>
              </a:rPr>
              <a:t>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b="1" dirty="0"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8114" name="Rectangle 3"/>
          <p:cNvSpPr>
            <a:spLocks noGrp="1"/>
          </p:cNvSpPr>
          <p:nvPr>
            <p:ph idx="1"/>
          </p:nvPr>
        </p:nvSpPr>
        <p:spPr>
          <a:xfrm>
            <a:off x="914400" y="2057400"/>
            <a:ext cx="76200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None/>
            </a:pPr>
            <a:r>
              <a:rPr lang="zh-CN" altLang="en-US" sz="5400" b="1" dirty="0">
                <a:ea typeface="黑体" panose="02010609060101010101" charset="-122"/>
              </a:rPr>
              <a:t>白色可见，黑色不可见</a:t>
            </a:r>
            <a:endParaRPr lang="zh-CN" altLang="en-US" sz="5400" b="1" dirty="0"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9138" name="Rectangle 3"/>
          <p:cNvSpPr>
            <a:spLocks noGrp="1"/>
          </p:cNvSpPr>
          <p:nvPr>
            <p:ph idx="1"/>
          </p:nvPr>
        </p:nvSpPr>
        <p:spPr>
          <a:xfrm>
            <a:off x="685800" y="731838"/>
            <a:ext cx="8229600" cy="45259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1.5 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增白眼睛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</a:rPr>
              <a:t>套索工具，色相</a:t>
            </a:r>
            <a:r>
              <a:rPr lang="en-US" altLang="zh-CN" sz="2400" b="1" dirty="0">
                <a:latin typeface="宋体" panose="02010600030101010101" pitchFamily="2" charset="-122"/>
              </a:rPr>
              <a:t>/</a:t>
            </a:r>
            <a:r>
              <a:rPr lang="zh-CN" altLang="en-US" sz="2400" b="1" dirty="0">
                <a:latin typeface="宋体" panose="02010600030101010101" pitchFamily="2" charset="-122"/>
              </a:rPr>
              <a:t>饱和度，羽化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pic>
        <p:nvPicPr>
          <p:cNvPr id="219139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0" y="4284663"/>
            <a:ext cx="6019800" cy="2573337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19140" name="Picture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6019800" cy="2573338"/>
          </a:xfrm>
          <a:prstGeom prst="rect">
            <a:avLst/>
          </a:prstGeom>
          <a:noFill/>
          <a:ln w="31750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0162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ea typeface="黑体" panose="02010609060101010101" charset="-122"/>
              </a:rPr>
              <a:t>步骤：</a:t>
            </a:r>
            <a:endParaRPr lang="zh-CN" altLang="en-US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一、用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套索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工具选取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眼睛白色部分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      二、从选择菜单中选择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羽化 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个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像素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      三、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图像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色相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饱和度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，选择红色并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降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       低饱和度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（消除血丝）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      四、选择全图，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增加明度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1186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sz="3200" b="1" dirty="0">
                <a:solidFill>
                  <a:srgbClr val="FF00FF"/>
                </a:solidFill>
                <a:ea typeface="黑体" panose="02010609060101010101" charset="-122"/>
              </a:rPr>
              <a:t>1.6 </a:t>
            </a:r>
            <a:r>
              <a:rPr lang="zh-CN" altLang="en-US" sz="3200" b="1" dirty="0">
                <a:solidFill>
                  <a:srgbClr val="FF00FF"/>
                </a:solidFill>
                <a:ea typeface="黑体" panose="02010609060101010101" charset="-122"/>
              </a:rPr>
              <a:t>增白牙齿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</a:rPr>
              <a:t>套索工具，色相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</a:rPr>
              <a:t>饱和度，羽化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22118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21188" name="Picture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600200"/>
            <a:ext cx="8077200" cy="5129213"/>
          </a:xfrm>
          <a:prstGeom prst="rect">
            <a:avLst/>
          </a:prstGeom>
          <a:noFill/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2210" name="Rectangle 2"/>
          <p:cNvSpPr>
            <a:spLocks noGrp="1"/>
          </p:cNvSpPr>
          <p:nvPr>
            <p:ph idx="1"/>
          </p:nvPr>
        </p:nvSpPr>
        <p:spPr>
          <a:xfrm>
            <a:off x="533400" y="1036638"/>
            <a:ext cx="8229600" cy="55165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步骤：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套索工具</a:t>
            </a:r>
            <a:r>
              <a:rPr lang="zh-CN" altLang="en-US" sz="2800" b="1" dirty="0">
                <a:latin typeface="宋体" panose="02010600030101010101" pitchFamily="2" charset="-122"/>
              </a:rPr>
              <a:t>选取牙齿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二、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羽化</a:t>
            </a:r>
            <a:r>
              <a:rPr lang="zh-CN" altLang="en-US" sz="2800" b="1" dirty="0">
                <a:latin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个像素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三、调节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色相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饱和度</a:t>
            </a:r>
            <a:r>
              <a:rPr lang="zh-CN" altLang="en-US" sz="2800" b="1" dirty="0">
                <a:latin typeface="宋体" panose="02010600030101010101" pitchFamily="2" charset="-122"/>
              </a:rPr>
              <a:t>，在编辑列表中选择 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黄色</a:t>
            </a:r>
            <a:r>
              <a:rPr lang="zh-CN" altLang="en-US" sz="2800" b="1" dirty="0">
                <a:latin typeface="宋体" panose="02010600030101010101" pitchFamily="2" charset="-122"/>
              </a:rPr>
              <a:t>，降低饱和度，消除牙齿的黄色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四、切换回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全图</a:t>
            </a:r>
            <a:r>
              <a:rPr lang="zh-CN" altLang="en-US" sz="2800" b="1" dirty="0">
                <a:latin typeface="宋体" panose="02010600030101010101" pitchFamily="2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增加明度</a:t>
            </a:r>
            <a:r>
              <a:rPr lang="zh-CN" altLang="en-US" sz="2800" b="1" dirty="0">
                <a:latin typeface="宋体" panose="02010600030101010101" pitchFamily="2" charset="-122"/>
              </a:rPr>
              <a:t>，增白牙齿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30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 vert="horz" wrap="square" lIns="91440" tIns="45720" rIns="91440" bIns="45720" anchor="ctr" anchorCtr="0"/>
          <a:p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、利用套索工具 更改图像色彩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0531" name="内容占位符 3" descr="棉靴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-104775" y="1143000"/>
            <a:ext cx="4781550" cy="3459163"/>
          </a:xfrm>
          <a:ln w="15875">
            <a:solidFill>
              <a:srgbClr val="0070C0">
                <a:alpha val="100000"/>
              </a:srgbClr>
            </a:solidFill>
            <a:miter lim="800000"/>
            <a:headEnd/>
            <a:tailEnd/>
          </a:ln>
        </p:spPr>
      </p:pic>
      <p:pic>
        <p:nvPicPr>
          <p:cNvPr id="150532" name="图片 4" descr="棉靴-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3403600"/>
            <a:ext cx="4775200" cy="3454400"/>
          </a:xfrm>
          <a:prstGeom prst="rect">
            <a:avLst/>
          </a:prstGeom>
          <a:noFill/>
          <a:ln w="158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3234" name="Rectangle 2"/>
          <p:cNvSpPr>
            <a:spLocks noGrp="1"/>
          </p:cNvSpPr>
          <p:nvPr>
            <p:ph idx="1"/>
          </p:nvPr>
        </p:nvSpPr>
        <p:spPr>
          <a:xfrm>
            <a:off x="381000" y="1112838"/>
            <a:ext cx="8763000" cy="5592762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sz="3600" b="1" dirty="0">
                <a:ea typeface="黑体" panose="02010609060101010101" charset="-122"/>
              </a:rPr>
              <a:t>内容：</a:t>
            </a:r>
            <a:endParaRPr lang="zh-CN" altLang="en-US" sz="3600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3400" b="1" dirty="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zh-CN" altLang="en-US" sz="2800" b="1" dirty="0">
                <a:latin typeface="宋体" panose="02010600030101010101" pitchFamily="2" charset="-122"/>
              </a:rPr>
              <a:t> 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</a:t>
            </a:r>
            <a:r>
              <a:rPr lang="en-US" altLang="zh-CN" sz="2800" b="1" dirty="0">
                <a:latin typeface="宋体" panose="02010600030101010101" pitchFamily="2" charset="-122"/>
              </a:rPr>
              <a:t>7</a:t>
            </a:r>
            <a:r>
              <a:rPr lang="zh-CN" altLang="en-US" sz="2800" b="1" dirty="0">
                <a:latin typeface="宋体" panose="02010600030101010101" pitchFamily="2" charset="-122"/>
              </a:rPr>
              <a:t>、柔和皮肤 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</a:t>
            </a:r>
            <a:r>
              <a:rPr lang="en-US" altLang="zh-CN" sz="2800" b="1" dirty="0">
                <a:latin typeface="宋体" panose="02010600030101010101" pitchFamily="2" charset="-122"/>
              </a:rPr>
              <a:t>8</a:t>
            </a:r>
            <a:r>
              <a:rPr lang="zh-CN" altLang="en-US" sz="2800" b="1" dirty="0">
                <a:latin typeface="宋体" panose="02010600030101010101" pitchFamily="2" charset="-122"/>
              </a:rPr>
              <a:t>、减弱鼻孔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</a:t>
            </a:r>
            <a:r>
              <a:rPr lang="en-US" altLang="zh-CN" sz="2800" b="1" dirty="0">
                <a:latin typeface="宋体" panose="02010600030101010101" pitchFamily="2" charset="-122"/>
              </a:rPr>
              <a:t>9</a:t>
            </a:r>
            <a:r>
              <a:rPr lang="zh-CN" altLang="en-US" sz="2800" b="1" dirty="0">
                <a:latin typeface="宋体" panose="02010600030101010101" pitchFamily="2" charset="-122"/>
              </a:rPr>
              <a:t>、使面颊微笑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</a:t>
            </a:r>
            <a:r>
              <a:rPr lang="en-US" altLang="zh-CN" sz="2800" b="1" dirty="0">
                <a:latin typeface="宋体" panose="02010600030101010101" pitchFamily="2" charset="-122"/>
              </a:rPr>
              <a:t>10</a:t>
            </a:r>
            <a:r>
              <a:rPr lang="zh-CN" altLang="en-US" sz="2800" b="1" dirty="0">
                <a:latin typeface="宋体" panose="02010600030101010101" pitchFamily="2" charset="-122"/>
              </a:rPr>
              <a:t>、数码鼻子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zh-CN" altLang="en-US" sz="3400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sz="4000" b="1" dirty="0">
                <a:latin typeface="宋体" panose="02010600030101010101" pitchFamily="2" charset="-122"/>
              </a:rPr>
              <a:t>  </a:t>
            </a:r>
            <a:r>
              <a:rPr lang="zh-CN" altLang="en-US" sz="4000" dirty="0">
                <a:latin typeface="宋体" panose="02010600030101010101" pitchFamily="2" charset="-122"/>
              </a:rPr>
              <a:t> </a:t>
            </a:r>
            <a:endParaRPr lang="zh-CN" altLang="en-US" sz="40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7330" name="Rectangle 3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dirty="0"/>
              <a:t>          </a:t>
            </a:r>
            <a:r>
              <a:rPr lang="en-US" altLang="zh-CN" dirty="0">
                <a:solidFill>
                  <a:srgbClr val="FF3300"/>
                </a:solidFill>
              </a:rPr>
              <a:t>1.8 </a:t>
            </a:r>
            <a:r>
              <a:rPr lang="zh-CN" altLang="en-US" b="1" dirty="0">
                <a:solidFill>
                  <a:srgbClr val="FF3300"/>
                </a:solidFill>
                <a:ea typeface="黑体" panose="02010609060101010101" charset="-122"/>
              </a:rPr>
              <a:t>柔和皮肤</a:t>
            </a:r>
            <a:r>
              <a:rPr lang="en-US" altLang="zh-CN" sz="2400" b="1" dirty="0">
                <a:latin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</a:rPr>
              <a:t>高斯模糊效果，橡皮擦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pic>
        <p:nvPicPr>
          <p:cNvPr id="227331" name="Picture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1600200"/>
            <a:ext cx="4254500" cy="5105400"/>
          </a:xfrm>
          <a:prstGeom prst="rect">
            <a:avLst/>
          </a:prstGeom>
          <a:noFill/>
          <a:ln w="317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27332" name="Picture 6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0200"/>
            <a:ext cx="4257675" cy="5108575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8354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7848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en-US" altLang="zh-CN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Control+J </a:t>
            </a:r>
            <a:r>
              <a:rPr lang="zh-CN" altLang="en-US" sz="2800" b="1" dirty="0">
                <a:latin typeface="宋体" panose="02010600030101010101" pitchFamily="2" charset="-122"/>
              </a:rPr>
              <a:t>复制背景层并添加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高斯模糊</a:t>
            </a:r>
            <a:r>
              <a:rPr lang="zh-CN" altLang="en-US" sz="2800" b="1" dirty="0">
                <a:latin typeface="宋体" panose="02010600030101010101" pitchFamily="2" charset="-122"/>
              </a:rPr>
              <a:t>效果（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半径</a:t>
            </a:r>
            <a:r>
              <a:rPr lang="en-US" altLang="zh-CN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3-6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像素</a:t>
            </a:r>
            <a:r>
              <a:rPr lang="zh-CN" altLang="en-US" sz="2800" b="1" dirty="0">
                <a:latin typeface="宋体" panose="02010600030101010101" pitchFamily="2" charset="-122"/>
              </a:rPr>
              <a:t>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二、把该层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不透明度降为</a:t>
            </a:r>
            <a:r>
              <a:rPr lang="en-US" altLang="zh-CN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50%</a:t>
            </a:r>
            <a:endParaRPr lang="en-US" altLang="zh-CN" sz="2800" b="1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  </a:t>
            </a:r>
            <a:r>
              <a:rPr lang="zh-CN" altLang="en-US" sz="2800" b="1" dirty="0">
                <a:latin typeface="宋体" panose="02010600030101010101" pitchFamily="2" charset="-122"/>
              </a:rPr>
              <a:t>三、用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橡皮擦工具</a:t>
            </a:r>
            <a:r>
              <a:rPr lang="zh-CN" altLang="en-US" sz="2800" b="1" dirty="0">
                <a:latin typeface="宋体" panose="02010600030101010101" pitchFamily="2" charset="-122"/>
              </a:rPr>
              <a:t>擦除面部区域及皮肤以外的区域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3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2937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29380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0"/>
            <a:ext cx="5715000" cy="6858000"/>
          </a:xfrm>
          <a:prstGeom prst="rect">
            <a:avLst/>
          </a:prstGeom>
          <a:noFill/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0402" name="Rectangle 3"/>
          <p:cNvSpPr>
            <a:spLocks noGrp="1"/>
          </p:cNvSpPr>
          <p:nvPr>
            <p:ph idx="1"/>
          </p:nvPr>
        </p:nvSpPr>
        <p:spPr>
          <a:xfrm>
            <a:off x="-76200" y="8382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  1.9 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减弱鼻孔</a:t>
            </a:r>
            <a:r>
              <a:rPr lang="en-US" altLang="zh-CN" sz="2400" b="1" dirty="0">
                <a:latin typeface="宋体" panose="02010600030101010101" pitchFamily="2" charset="-122"/>
              </a:rPr>
              <a:t>——</a:t>
            </a:r>
            <a:r>
              <a:rPr lang="zh-CN" altLang="en-US" sz="2400" b="1" dirty="0"/>
              <a:t>修复画笔工具，消退修复画笔</a:t>
            </a:r>
            <a:endParaRPr lang="zh-CN" altLang="en-US" sz="2400" b="1" dirty="0"/>
          </a:p>
        </p:txBody>
      </p:sp>
      <p:pic>
        <p:nvPicPr>
          <p:cNvPr id="230403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1595438"/>
            <a:ext cx="5562600" cy="5173662"/>
          </a:xfrm>
          <a:prstGeom prst="rect">
            <a:avLst/>
          </a:prstGeom>
          <a:noFill/>
          <a:ln w="31750" cap="flat" cmpd="sng">
            <a:solidFill>
              <a:srgbClr val="CC99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79248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步骤：</a:t>
            </a:r>
            <a:endParaRPr lang="zh-CN" altLang="en-US" b="1" dirty="0"/>
          </a:p>
          <a:p>
            <a:pPr eaLnBrk="1" hangingPunct="1">
              <a:buNone/>
            </a:pPr>
            <a:r>
              <a:rPr lang="zh-CN" altLang="en-US" b="1" dirty="0"/>
              <a:t>           </a:t>
            </a:r>
            <a:r>
              <a:rPr lang="zh-CN" altLang="en-US" sz="2800" b="1" dirty="0"/>
              <a:t>一、选择</a:t>
            </a:r>
            <a:r>
              <a:rPr lang="zh-CN" altLang="en-US" sz="2800" b="1" dirty="0">
                <a:solidFill>
                  <a:srgbClr val="FF3300"/>
                </a:solidFill>
              </a:rPr>
              <a:t>修复画笔工具</a:t>
            </a:r>
            <a:r>
              <a:rPr lang="zh-CN" altLang="en-US" sz="2800" b="1" dirty="0"/>
              <a:t>，选取脸颊皮肤，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sz="2800" b="1" dirty="0"/>
              <a:t>                    在鼻孔上绘图。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sz="2800" b="1" dirty="0"/>
              <a:t>             二、编辑菜单</a:t>
            </a:r>
            <a:r>
              <a:rPr lang="en-US" altLang="zh-CN" sz="2800" b="1" dirty="0"/>
              <a:t>——</a:t>
            </a:r>
            <a:r>
              <a:rPr lang="zh-CN" altLang="en-US" sz="2800" b="1" dirty="0">
                <a:solidFill>
                  <a:srgbClr val="FF3300"/>
                </a:solidFill>
              </a:rPr>
              <a:t>消退修复画笔，降低</a:t>
            </a:r>
            <a:endParaRPr lang="zh-CN" altLang="en-US" sz="2800" b="1" dirty="0">
              <a:solidFill>
                <a:srgbClr val="FF3300"/>
              </a:solidFill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3300"/>
                </a:solidFill>
              </a:rPr>
              <a:t>                    不透明度</a:t>
            </a:r>
            <a:endParaRPr lang="zh-CN" altLang="en-US" sz="2800" b="1" dirty="0">
              <a:solidFill>
                <a:srgbClr val="FF3300"/>
              </a:solidFill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4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3245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32452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4000"/>
            <a:ext cx="4572000" cy="4252913"/>
          </a:xfrm>
          <a:prstGeom prst="rect">
            <a:avLst/>
          </a:prstGeom>
          <a:noFill/>
          <a:ln w="25400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32453" name="Picture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24000"/>
            <a:ext cx="4572000" cy="4252913"/>
          </a:xfrm>
          <a:prstGeom prst="rect">
            <a:avLst/>
          </a:prstGeom>
          <a:noFill/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474" name="Rectangle 3"/>
          <p:cNvSpPr>
            <a:spLocks noGrp="1"/>
          </p:cNvSpPr>
          <p:nvPr>
            <p:ph idx="1"/>
          </p:nvPr>
        </p:nvSpPr>
        <p:spPr>
          <a:xfrm>
            <a:off x="457200" y="1036638"/>
            <a:ext cx="8229600" cy="5135562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dirty="0"/>
              <a:t>              </a:t>
            </a:r>
            <a:r>
              <a:rPr lang="en-US" altLang="zh-CN" b="1" dirty="0">
                <a:solidFill>
                  <a:srgbClr val="FF3399"/>
                </a:solidFill>
                <a:latin typeface="黑体" panose="02010609060101010101" charset="-122"/>
                <a:ea typeface="黑体" panose="02010609060101010101" charset="-122"/>
              </a:rPr>
              <a:t>1.10  </a:t>
            </a:r>
            <a:r>
              <a:rPr lang="zh-CN" altLang="en-US" b="1" dirty="0">
                <a:solidFill>
                  <a:srgbClr val="FF3399"/>
                </a:solidFill>
                <a:latin typeface="黑体" panose="02010609060101010101" charset="-122"/>
                <a:ea typeface="黑体" panose="02010609060101010101" charset="-122"/>
              </a:rPr>
              <a:t>使面颊微笑</a:t>
            </a:r>
            <a:r>
              <a:rPr lang="en-US" altLang="zh-CN" sz="2800" b="1" dirty="0">
                <a:latin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</a:rPr>
              <a:t>液化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pic>
        <p:nvPicPr>
          <p:cNvPr id="233475" name="Picture 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3600"/>
            <a:ext cx="4495800" cy="3197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3476" name="Picture 6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3600"/>
            <a:ext cx="4495800" cy="3197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4498" name="Rectangle 3"/>
          <p:cNvSpPr>
            <a:spLocks noGrp="1"/>
          </p:cNvSpPr>
          <p:nvPr>
            <p:ph idx="1"/>
          </p:nvPr>
        </p:nvSpPr>
        <p:spPr>
          <a:xfrm>
            <a:off x="762000" y="12192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步骤：</a:t>
            </a:r>
            <a:endParaRPr lang="zh-CN" altLang="en-US" b="1" dirty="0"/>
          </a:p>
          <a:p>
            <a:pPr eaLnBrk="1" hangingPunct="1">
              <a:buNone/>
            </a:pPr>
            <a:r>
              <a:rPr lang="zh-CN" altLang="en-US" b="1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滤镜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液化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二、选择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变形工具</a:t>
            </a:r>
            <a:r>
              <a:rPr lang="zh-CN" altLang="en-US" sz="2800" b="1" dirty="0">
                <a:latin typeface="宋体" panose="02010600030101010101" pitchFamily="2" charset="-122"/>
              </a:rPr>
              <a:t>并拖动嘴角上翘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3552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35524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3400"/>
            <a:ext cx="9144000" cy="5768975"/>
          </a:xfrm>
          <a:prstGeom prst="rect">
            <a:avLst/>
          </a:prstGeom>
          <a:noFill/>
          <a:ln w="28575" cap="flat" cmpd="sng">
            <a:solidFill>
              <a:srgbClr val="CC99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3" name="内容占位符 2"/>
          <p:cNvSpPr>
            <a:spLocks noGrp="1"/>
          </p:cNvSpPr>
          <p:nvPr>
            <p:ph idx="1"/>
          </p:nvPr>
        </p:nvSpPr>
        <p:spPr>
          <a:xfrm>
            <a:off x="685800" y="6858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步骤：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、选择自由套索工具（新选区），勾选靴子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Ctrl+J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复制图层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、图像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调整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色相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饱和度，调整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CTRL+U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6546" name="Rectangle 3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dirty="0"/>
              <a:t>         </a:t>
            </a:r>
            <a:r>
              <a:rPr lang="en-US" altLang="zh-CN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1.11  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数码鼻子</a:t>
            </a:r>
            <a:r>
              <a:rPr lang="en-US" altLang="zh-CN" sz="2800" b="1" dirty="0">
                <a:latin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</a:rPr>
              <a:t>套索，自由变换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pic>
        <p:nvPicPr>
          <p:cNvPr id="236547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624013"/>
            <a:ext cx="7543800" cy="5121275"/>
          </a:xfrm>
          <a:prstGeom prst="rect">
            <a:avLst/>
          </a:prstGeom>
          <a:noFill/>
          <a:ln w="3175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7570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79248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步骤：</a:t>
            </a:r>
            <a:endParaRPr lang="zh-CN" altLang="en-US" b="1" dirty="0"/>
          </a:p>
          <a:p>
            <a:pPr eaLnBrk="1" hangingPunct="1">
              <a:buNone/>
            </a:pPr>
            <a:r>
              <a:rPr lang="zh-CN" altLang="en-US" b="1" dirty="0"/>
              <a:t>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套索工具</a:t>
            </a:r>
            <a:r>
              <a:rPr lang="zh-CN" altLang="en-US" sz="2800" b="1" dirty="0">
                <a:latin typeface="宋体" panose="02010600030101010101" pitchFamily="2" charset="-122"/>
              </a:rPr>
              <a:t>选择鼻子并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羽化</a:t>
            </a:r>
            <a:r>
              <a:rPr lang="zh-CN" altLang="en-US" sz="2800" b="1" dirty="0">
                <a:latin typeface="宋体" panose="02010600030101010101" pitchFamily="2" charset="-122"/>
              </a:rPr>
              <a:t>（</a:t>
            </a:r>
            <a:r>
              <a:rPr lang="en-US" altLang="zh-CN" sz="2800" b="1" dirty="0">
                <a:latin typeface="宋体" panose="02010600030101010101" pitchFamily="2" charset="-122"/>
              </a:rPr>
              <a:t>10</a:t>
            </a:r>
            <a:r>
              <a:rPr lang="zh-CN" altLang="en-US" sz="2800" b="1" dirty="0">
                <a:latin typeface="宋体" panose="02010600030101010101" pitchFamily="2" charset="-122"/>
              </a:rPr>
              <a:t>像素）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二、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Control+J</a:t>
            </a:r>
            <a:r>
              <a:rPr lang="zh-CN" altLang="en-US" sz="2800" b="1" dirty="0">
                <a:latin typeface="宋体" panose="02010600030101010101" pitchFamily="2" charset="-122"/>
              </a:rPr>
              <a:t>复制鼻子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三、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Control+T</a:t>
            </a:r>
            <a:r>
              <a:rPr lang="zh-CN" altLang="en-US" sz="2800" b="1" dirty="0">
                <a:latin typeface="宋体" panose="02010600030101010101" pitchFamily="2" charset="-122"/>
              </a:rPr>
              <a:t>自由变换，再选择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透视</a:t>
            </a:r>
            <a:r>
              <a:rPr lang="zh-CN" altLang="en-US" sz="2800" b="1" dirty="0">
                <a:latin typeface="宋体" panose="02010600030101010101" pitchFamily="2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右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     上角</a:t>
            </a:r>
            <a:r>
              <a:rPr lang="zh-CN" altLang="en-US" sz="2800" b="1" dirty="0">
                <a:latin typeface="宋体" panose="02010600030101010101" pitchFamily="2" charset="-122"/>
              </a:rPr>
              <a:t>向里拖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四、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再自由变换</a:t>
            </a:r>
            <a:r>
              <a:rPr lang="zh-CN" altLang="en-US" sz="2800" b="1" dirty="0">
                <a:latin typeface="宋体" panose="02010600030101010101" pitchFamily="2" charset="-122"/>
              </a:rPr>
              <a:t>，抓住上部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中间点</a:t>
            </a:r>
            <a:r>
              <a:rPr lang="zh-CN" altLang="en-US" sz="2800" b="1" dirty="0">
                <a:latin typeface="宋体" panose="02010600030101010101" pitchFamily="2" charset="-122"/>
              </a:rPr>
              <a:t>向下拖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五、用仿制图章清除下面的鼻子部分。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85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3859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38596" name="Picture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9600"/>
            <a:ext cx="4560888" cy="5715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38597" name="Picture 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13" y="609600"/>
            <a:ext cx="4560887" cy="5715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9732" name="Picture 4" descr="5592256_104010041324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2663"/>
            <a:ext cx="9144000" cy="589280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29730" name="Rectangle 2"/>
          <p:cNvSpPr>
            <a:spLocks noGrp="1"/>
          </p:cNvSpPr>
          <p:nvPr>
            <p:ph type="title"/>
          </p:nvPr>
        </p:nvSpPr>
        <p:spPr>
          <a:xfrm>
            <a:off x="304800" y="-76200"/>
            <a:ext cx="82296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solidFill>
                  <a:srgbClr val="FF9900"/>
                </a:solidFill>
                <a:latin typeface="黑体" panose="02010609060101010101" charset="-122"/>
                <a:ea typeface="黑体" panose="02010609060101010101" charset="-122"/>
              </a:rPr>
              <a:t>第六章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数码相机照片处理</a:t>
            </a:r>
            <a:endPara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0"/>
                                        <p:tgtEl>
                                          <p:spTgt spid="3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3297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642" name="Rectangle 3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9831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内容：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ea typeface="黑体" panose="02010609060101010101" charset="-122"/>
              </a:rPr>
              <a:t>          </a:t>
            </a: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、“闪光过度”补偿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  2 </a:t>
            </a:r>
            <a:r>
              <a:rPr lang="zh-CN" altLang="en-US" sz="2800" b="1" dirty="0">
                <a:latin typeface="宋体" panose="02010600030101010101" pitchFamily="2" charset="-122"/>
              </a:rPr>
              <a:t>消除色偏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宋体" panose="02010600030101010101" pitchFamily="2" charset="-122"/>
              </a:rPr>
              <a:t>、去掉多余的闪光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4</a:t>
            </a:r>
            <a:r>
              <a:rPr lang="zh-CN" altLang="en-US" sz="2800" b="1" dirty="0">
                <a:latin typeface="宋体" panose="02010600030101010101" pitchFamily="2" charset="-122"/>
              </a:rPr>
              <a:t>、曝光不足处理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5</a:t>
            </a:r>
            <a:r>
              <a:rPr lang="zh-CN" altLang="en-US" sz="2800" b="1" dirty="0">
                <a:latin typeface="宋体" panose="02010600030101010101" pitchFamily="2" charset="-122"/>
              </a:rPr>
              <a:t>、曝光不足处理</a:t>
            </a:r>
            <a:r>
              <a:rPr lang="en-US" altLang="zh-CN" sz="2800" b="1" dirty="0">
                <a:latin typeface="宋体" panose="02010600030101010101" pitchFamily="2" charset="-122"/>
              </a:rPr>
              <a:t>2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  6</a:t>
            </a:r>
            <a:r>
              <a:rPr lang="zh-CN" altLang="en-US" sz="2800" b="1" dirty="0">
                <a:latin typeface="宋体" panose="02010600030101010101" pitchFamily="2" charset="-122"/>
              </a:rPr>
              <a:t>、消除红眼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7</a:t>
            </a:r>
            <a:r>
              <a:rPr lang="zh-CN" altLang="en-US" sz="2800" b="1" dirty="0">
                <a:latin typeface="宋体" panose="02010600030101010101" pitchFamily="2" charset="-122"/>
              </a:rPr>
              <a:t>、修改梯形失真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重难点：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蒙版，消退命令，历史记录画笔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1666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6.1 </a:t>
            </a:r>
            <a:r>
              <a:rPr lang="en-US" altLang="zh-CN" b="1" dirty="0">
                <a:ea typeface="黑体" panose="02010609060101010101" charset="-122"/>
              </a:rPr>
              <a:t>“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闪光过度</a:t>
            </a:r>
            <a:r>
              <a:rPr lang="zh-CN" altLang="en-US" b="1" dirty="0">
                <a:ea typeface="黑体" panose="02010609060101010101" charset="-122"/>
              </a:rPr>
              <a:t>”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补偿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41667" name="Picture 4" descr="Too much flash (source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885950"/>
            <a:ext cx="6629400" cy="497205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26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4269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复制该图层</a:t>
            </a:r>
            <a:r>
              <a:rPr lang="zh-CN" altLang="en-US" sz="2800" b="1" dirty="0">
                <a:latin typeface="宋体" panose="02010600030101010101" pitchFamily="2" charset="-122"/>
              </a:rPr>
              <a:t>，并修改副本图层混合模式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  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“正片叠底”</a:t>
            </a:r>
            <a:r>
              <a:rPr lang="zh-CN" altLang="en-US" sz="2800" b="1" dirty="0">
                <a:latin typeface="宋体" panose="02010600030101010101" pitchFamily="2" charset="-122"/>
              </a:rPr>
              <a:t>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二、按住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Alt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键的同时添加图层蒙版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三、用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白色画笔绘制</a:t>
            </a:r>
            <a:r>
              <a:rPr lang="zh-CN" altLang="en-US" sz="2800" b="1" dirty="0">
                <a:latin typeface="宋体" panose="02010600030101010101" pitchFamily="2" charset="-122"/>
              </a:rPr>
              <a:t>前景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4371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43716" name="Picture 5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10200" cy="4057650"/>
          </a:xfrm>
          <a:prstGeom prst="rect">
            <a:avLst/>
          </a:prstGeom>
          <a:noFill/>
          <a:ln w="31750" cap="flat" cmpd="sng">
            <a:solidFill>
              <a:srgbClr val="33CC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43717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800350"/>
            <a:ext cx="5410200" cy="4057650"/>
          </a:xfrm>
          <a:prstGeom prst="rect">
            <a:avLst/>
          </a:prstGeom>
          <a:noFill/>
          <a:ln w="317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4738" name="Rectangle 3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6.3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消除色偏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     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44739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" y="1295400"/>
            <a:ext cx="7880350" cy="556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zh-CN" dirty="0"/>
          </a:p>
        </p:txBody>
      </p:sp>
      <p:sp>
        <p:nvSpPr>
          <p:cNvPr id="245763" name="Rectangle 3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>
                <a:ea typeface="黑体" panose="02010609060101010101" charset="-122"/>
              </a:rPr>
              <a:t>步骤：</a:t>
            </a:r>
            <a:endParaRPr lang="zh-CN" altLang="en-US" b="1" dirty="0">
              <a:ea typeface="黑体" panose="02010609060101010101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 </a:t>
            </a:r>
            <a:r>
              <a:rPr lang="zh-CN" altLang="en-US" sz="2800" b="1" dirty="0">
                <a:latin typeface="宋体" panose="02010600030101010101" pitchFamily="2" charset="-122"/>
              </a:rPr>
              <a:t>一、运用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高斯模糊（半径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二、编辑</a:t>
            </a:r>
            <a:r>
              <a:rPr lang="en-US" altLang="zh-CN" sz="2800" b="1" dirty="0">
                <a:latin typeface="宋体" panose="02010600030101010101" pitchFamily="2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消退高斯模糊</a:t>
            </a:r>
            <a:r>
              <a:rPr lang="zh-CN" altLang="en-US" sz="2800" b="1" dirty="0">
                <a:latin typeface="宋体" panose="02010600030101010101" pitchFamily="2" charset="-122"/>
              </a:rPr>
              <a:t>，把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消退模式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     改为</a:t>
            </a:r>
            <a:r>
              <a:rPr lang="zh-CN" altLang="en-US" sz="2800" b="1" dirty="0">
                <a:solidFill>
                  <a:srgbClr val="FF3399"/>
                </a:solidFill>
                <a:latin typeface="宋体" panose="02010600030101010101" pitchFamily="2" charset="-122"/>
              </a:rPr>
              <a:t>颜色</a:t>
            </a:r>
            <a:endParaRPr lang="zh-CN" altLang="en-US" sz="2800" b="1" dirty="0">
              <a:solidFill>
                <a:srgbClr val="FF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zh-CN" altLang="en-US" sz="2800" b="1" dirty="0">
              <a:solidFill>
                <a:srgbClr val="FF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zh-CN" altLang="en-US" sz="2800" b="1" dirty="0">
              <a:solidFill>
                <a:srgbClr val="FF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/>
              <a:t>             消退：用来减小效果的</a:t>
            </a:r>
            <a:r>
              <a:rPr lang="zh-CN" altLang="en-US" sz="2800" b="1" dirty="0">
                <a:solidFill>
                  <a:srgbClr val="FF0000"/>
                </a:solidFill>
              </a:rPr>
              <a:t>幅度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ZWUxN2I3OTcwMGY0OWQzMjdkNDBhYmQ4MDAwYThjMzMifQ=="/>
  <p:tag name="KSO_WPP_MARK_KEY" val="75427462-40bd-43bf-8447-a3b4575a9c66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9910</Words>
  <Application>WPS 演示</Application>
  <PresentationFormat>全屏显示(4:3)</PresentationFormat>
  <Paragraphs>832</Paragraphs>
  <Slides>217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217</vt:i4>
      </vt:variant>
    </vt:vector>
  </HeadingPairs>
  <TitlesOfParts>
    <vt:vector size="228" baseType="lpstr">
      <vt:lpstr>Arial</vt:lpstr>
      <vt:lpstr>宋体</vt:lpstr>
      <vt:lpstr>Wingdings</vt:lpstr>
      <vt:lpstr>Adobe 黑体 Std R</vt:lpstr>
      <vt:lpstr>幼圆</vt:lpstr>
      <vt:lpstr>黑体</vt:lpstr>
      <vt:lpstr>微软雅黑</vt:lpstr>
      <vt:lpstr>Arial Unicode MS</vt:lpstr>
      <vt:lpstr>Calibri</vt:lpstr>
      <vt:lpstr>Adobe 宋体 Std L</vt:lpstr>
      <vt:lpstr>默认设计模板</vt:lpstr>
      <vt:lpstr>Photoshop 实践操作</vt:lpstr>
      <vt:lpstr>第二章 选区</vt:lpstr>
      <vt:lpstr>二、使用基本选区工具抠像</vt:lpstr>
      <vt:lpstr>1、利用矩形选框工具扣方形图像</vt:lpstr>
      <vt:lpstr>PowerPoint 演示文稿</vt:lpstr>
      <vt:lpstr>2、利用椭圆选框工具扣圆形图像 </vt:lpstr>
      <vt:lpstr>PowerPoint 演示文稿</vt:lpstr>
      <vt:lpstr>3、利用套索工具 更改图像色彩</vt:lpstr>
      <vt:lpstr>PowerPoint 演示文稿</vt:lpstr>
      <vt:lpstr>4、利用多边形套索工具扣复杂多边形图像</vt:lpstr>
      <vt:lpstr>PowerPoint 演示文稿</vt:lpstr>
      <vt:lpstr>5、魔棒工具选择 </vt:lpstr>
      <vt:lpstr>PowerPoint 演示文稿</vt:lpstr>
      <vt:lpstr>6、魔棒工具多重选择功能 </vt:lpstr>
      <vt:lpstr>PowerPoint 演示文稿</vt:lpstr>
      <vt:lpstr>7、添加与减少选区</vt:lpstr>
      <vt:lpstr>8、选区的交叉选择</vt:lpstr>
      <vt:lpstr>9、利用磁性套索工具选择复杂图像</vt:lpstr>
      <vt:lpstr>PowerPoint 演示文稿</vt:lpstr>
      <vt:lpstr>10、魔棒工具的容差应用</vt:lpstr>
      <vt:lpstr>11、利用快速选择工具选区图像</vt:lpstr>
      <vt:lpstr>12、利用反向命令选取图像</vt:lpstr>
      <vt:lpstr>13、选项栏中羽化功能的使用</vt:lpstr>
      <vt:lpstr>PowerPoint 演示文稿</vt:lpstr>
      <vt:lpstr>14、菜单栏中羽化功能的使用</vt:lpstr>
      <vt:lpstr>PowerPoint 演示文稿</vt:lpstr>
      <vt:lpstr>回顾：二、使用基本选区工具抠像</vt:lpstr>
      <vt:lpstr>三、使用橡皮擦工具抠像</vt:lpstr>
      <vt:lpstr>1、橡皮擦工具在背景图层中的应用</vt:lpstr>
      <vt:lpstr>PowerPoint 演示文稿</vt:lpstr>
      <vt:lpstr>2、橡皮擦工具在透明图层中的应用</vt:lpstr>
      <vt:lpstr>PowerPoint 演示文稿</vt:lpstr>
      <vt:lpstr>3、背景橡皮擦工具取样一次在抠像中的应用</vt:lpstr>
      <vt:lpstr>PowerPoint 演示文稿</vt:lpstr>
      <vt:lpstr>4、背景橡皮擦工具取样背景色板的应用</vt:lpstr>
      <vt:lpstr>PowerPoint 演示文稿</vt:lpstr>
      <vt:lpstr>5、背景橡皮擦工具保护前景色的应用</vt:lpstr>
      <vt:lpstr>PowerPoint 演示文稿</vt:lpstr>
      <vt:lpstr>6、魔术橡皮擦工具的使用</vt:lpstr>
      <vt:lpstr>PowerPoint 演示文稿</vt:lpstr>
      <vt:lpstr>四、使用路径抠像</vt:lpstr>
      <vt:lpstr>3.1路径的三种绘图方式</vt:lpstr>
      <vt:lpstr>3.2  利用钢笔工具绘制直线路径</vt:lpstr>
      <vt:lpstr>PowerPoint 演示文稿</vt:lpstr>
      <vt:lpstr>PowerPoint 演示文稿</vt:lpstr>
      <vt:lpstr>PowerPoint 演示文稿</vt:lpstr>
      <vt:lpstr>3.3 路径与锚点的移动操作</vt:lpstr>
      <vt:lpstr>3.4 为路径添加或删除锚点</vt:lpstr>
      <vt:lpstr>3.5 自由钢笔工具与存储路径</vt:lpstr>
      <vt:lpstr>PowerPoint 演示文稿</vt:lpstr>
      <vt:lpstr>3.6 从路径区域减去减选区域</vt:lpstr>
      <vt:lpstr>3.7 转换选区为路径抠像</vt:lpstr>
      <vt:lpstr>3.5 利用钢笔工具绘制曲线路径2</vt:lpstr>
      <vt:lpstr>3.5 利用钢笔工具绘制曲线路径</vt:lpstr>
      <vt:lpstr>PowerPoint 演示文稿</vt:lpstr>
      <vt:lpstr>PowerPoint 演示文稿</vt:lpstr>
      <vt:lpstr>PowerPoint 演示文稿</vt:lpstr>
      <vt:lpstr>PowerPoint 演示文稿</vt:lpstr>
      <vt:lpstr>1.1 去痣——仿制图章工具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1.6 增白牙齿——套索工具，色相/饱和度，羽化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 数码相机照片处理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    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错误范例</vt:lpstr>
      <vt:lpstr>没有下半身，难度降低了，至少要有一个全身</vt:lpstr>
      <vt:lpstr>PowerPoint 演示文稿</vt:lpstr>
      <vt:lpstr>像素太低看不清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我与名人有个约会</vt:lpstr>
      <vt:lpstr> 第九章  通道抠像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飘逸发丝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污染的城市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通道混合器的应用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1204</cp:revision>
  <dcterms:created xsi:type="dcterms:W3CDTF">2022-03-02T10:33:00Z</dcterms:created>
  <dcterms:modified xsi:type="dcterms:W3CDTF">2024-10-14T05:32:37Z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A23A66DE3652453883485CEECD1F66B4</vt:lpwstr>
  </property>
  <property fmtid="{D5CDD505-2E9C-101B-9397-08002B2CF9AE}" pid="4" name="KSOProductBuildVer">
    <vt:lpwstr>2052-12.1.0.15374</vt:lpwstr>
  </property>
</Properties>
</file>